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83" r:id="rId2"/>
    <p:sldId id="257" r:id="rId3"/>
    <p:sldId id="258" r:id="rId4"/>
    <p:sldId id="284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7667" autoAdjust="0"/>
  </p:normalViewPr>
  <p:slideViewPr>
    <p:cSldViewPr>
      <p:cViewPr>
        <p:scale>
          <a:sx n="50" d="100"/>
          <a:sy n="50" d="100"/>
        </p:scale>
        <p:origin x="-5344" y="-14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01545-F9CA-495A-AEC4-8D255BCB523E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5626D7-852F-4E32-8C33-A8CE5FC12EEF}" type="slidenum">
              <a:rPr lang="it-IT" smtClean="0"/>
              <a:pPr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8062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Inserire musica sottofondo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626D7-852F-4E32-8C33-A8CE5FC12EEF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626D7-852F-4E32-8C33-A8CE5FC12EEF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626D7-852F-4E32-8C33-A8CE5FC12EEF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5222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134AD06-6F91-4EF1-A501-A9371B7064FD}" type="slidenum">
              <a:rPr lang="it-IT" smtClean="0"/>
              <a:pPr/>
              <a:t>27</a:t>
            </a:fld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5.gif"/><Relationship Id="rId12" Type="http://schemas.openxmlformats.org/officeDocument/2006/relationships/image" Target="../media/image36.gif"/><Relationship Id="rId13" Type="http://schemas.openxmlformats.org/officeDocument/2006/relationships/image" Target="../media/image37.png"/><Relationship Id="rId14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wmf"/><Relationship Id="rId3" Type="http://schemas.openxmlformats.org/officeDocument/2006/relationships/image" Target="../media/image27.gif"/><Relationship Id="rId4" Type="http://schemas.openxmlformats.org/officeDocument/2006/relationships/image" Target="../media/image28.gif"/><Relationship Id="rId5" Type="http://schemas.openxmlformats.org/officeDocument/2006/relationships/image" Target="../media/image29.gif"/><Relationship Id="rId6" Type="http://schemas.openxmlformats.org/officeDocument/2006/relationships/image" Target="../media/image30.gif"/><Relationship Id="rId7" Type="http://schemas.openxmlformats.org/officeDocument/2006/relationships/image" Target="../media/image31.gif"/><Relationship Id="rId8" Type="http://schemas.openxmlformats.org/officeDocument/2006/relationships/image" Target="../media/image32.gif"/><Relationship Id="rId9" Type="http://schemas.openxmlformats.org/officeDocument/2006/relationships/image" Target="../media/image33.png"/><Relationship Id="rId10" Type="http://schemas.openxmlformats.org/officeDocument/2006/relationships/image" Target="../media/image3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wmf"/><Relationship Id="rId3" Type="http://schemas.openxmlformats.org/officeDocument/2006/relationships/image" Target="../media/image40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4" Type="http://schemas.openxmlformats.org/officeDocument/2006/relationships/image" Target="../media/image45.wmf"/><Relationship Id="rId5" Type="http://schemas.openxmlformats.org/officeDocument/2006/relationships/image" Target="../media/image46.wmf"/><Relationship Id="rId6" Type="http://schemas.openxmlformats.org/officeDocument/2006/relationships/image" Target="../media/image47.wmf"/><Relationship Id="rId7" Type="http://schemas.openxmlformats.org/officeDocument/2006/relationships/image" Target="../media/image48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gif"/><Relationship Id="rId3" Type="http://schemas.openxmlformats.org/officeDocument/2006/relationships/image" Target="../media/image50.gi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gi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gi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gi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4" Type="http://schemas.openxmlformats.org/officeDocument/2006/relationships/image" Target="../media/image55.wmf"/><Relationship Id="rId5" Type="http://schemas.openxmlformats.org/officeDocument/2006/relationships/image" Target="../media/image56.gif"/><Relationship Id="rId6" Type="http://schemas.openxmlformats.org/officeDocument/2006/relationships/image" Target="../media/image3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gif"/><Relationship Id="rId4" Type="http://schemas.openxmlformats.org/officeDocument/2006/relationships/image" Target="../media/image59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obell.it/wp-content/uploads/2012/04/cresim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988840"/>
            <a:ext cx="6505575" cy="4276726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755576" y="476672"/>
            <a:ext cx="54486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doni dello Spirito</a:t>
            </a:r>
            <a:endParaRPr lang="it-IT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pic>
        <p:nvPicPr>
          <p:cNvPr id="7172" name="Picture 4" descr="o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0" y="188913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L’INTELLETTO UN DONO PER…</a:t>
            </a:r>
            <a:endParaRPr lang="it-IT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doni MT" pitchFamily="18" charset="0"/>
            </a:endParaRPr>
          </a:p>
        </p:txBody>
      </p:sp>
      <p:pic>
        <p:nvPicPr>
          <p:cNvPr id="39943" name="Picture 7" descr="FF97A20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16113"/>
            <a:ext cx="3819525" cy="349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7164388" y="1916113"/>
            <a:ext cx="1609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riflettere</a:t>
            </a: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5508625" y="3860800"/>
            <a:ext cx="2301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contemplare</a:t>
            </a: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6516688" y="2781300"/>
            <a:ext cx="16684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meditare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3851275" y="4797425"/>
            <a:ext cx="36258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andare in profondità</a:t>
            </a: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684213" y="5876925"/>
            <a:ext cx="78057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3200" i="1">
                <a:effectLst>
                  <a:outerShdw blurRad="38100" dist="38100" dir="2700000" algn="tl">
                    <a:srgbClr val="C0C0C0"/>
                  </a:outerShdw>
                </a:effectLst>
              </a:rPr>
              <a:t>“Beati i puri di cuore perché vedranno Dio”</a:t>
            </a:r>
          </a:p>
        </p:txBody>
      </p:sp>
    </p:spTree>
  </p:cSld>
  <p:clrMapOvr>
    <a:masterClrMapping/>
  </p:clrMapOvr>
  <p:transition xmlns:p14="http://schemas.microsoft.com/office/powerpoint/2010/main" advClick="0" advTm="27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/>
      <p:bldP spid="39946" grpId="0"/>
      <p:bldP spid="39947" grpId="0"/>
      <p:bldP spid="39948" grpId="0"/>
      <p:bldP spid="39949" grpId="0"/>
      <p:bldP spid="399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A_alein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183188" y="908050"/>
            <a:ext cx="3960812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Mi ammonisce:</a:t>
            </a:r>
          </a:p>
          <a:p>
            <a:pPr>
              <a:defRPr/>
            </a:pPr>
            <a:r>
              <a:rPr lang="it-IT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Sii saggio! Infatti, anche </a:t>
            </a:r>
          </a:p>
          <a:p>
            <a:pPr>
              <a:defRPr/>
            </a:pPr>
            <a:r>
              <a:rPr lang="it-IT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se un asino appare </a:t>
            </a:r>
          </a:p>
          <a:p>
            <a:pPr>
              <a:defRPr/>
            </a:pPr>
            <a:r>
              <a:rPr lang="it-IT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mille volte in televisione, </a:t>
            </a:r>
          </a:p>
          <a:p>
            <a:pPr>
              <a:defRPr/>
            </a:pPr>
            <a:r>
              <a:rPr lang="it-IT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non potrà diventare </a:t>
            </a:r>
          </a:p>
          <a:p>
            <a:pPr>
              <a:defRPr/>
            </a:pPr>
            <a:r>
              <a:rPr lang="it-IT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mai un cavallo!</a:t>
            </a:r>
            <a:r>
              <a:rPr lang="it-IT" sz="2400"/>
              <a:t> </a:t>
            </a:r>
            <a:br>
              <a:rPr lang="it-IT" sz="2400"/>
            </a:br>
            <a:endParaRPr lang="it-IT" sz="2400"/>
          </a:p>
          <a:p>
            <a:pPr>
              <a:defRPr/>
            </a:pPr>
            <a:r>
              <a:rPr lang="it-IT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Secondo la promessa </a:t>
            </a:r>
          </a:p>
          <a:p>
            <a:pPr>
              <a:defRPr/>
            </a:pPr>
            <a:r>
              <a:rPr lang="it-IT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di Gesù: </a:t>
            </a:r>
          </a:p>
          <a:p>
            <a:pPr>
              <a:defRPr/>
            </a:pPr>
            <a:r>
              <a:rPr lang="it-IT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“Quando verrà lo Spirito </a:t>
            </a:r>
          </a:p>
          <a:p>
            <a:pPr>
              <a:defRPr/>
            </a:pPr>
            <a:r>
              <a:rPr lang="it-IT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di verità,</a:t>
            </a:r>
          </a:p>
          <a:p>
            <a:pPr>
              <a:defRPr/>
            </a:pPr>
            <a:r>
              <a:rPr lang="it-IT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 egli vi guiderà </a:t>
            </a:r>
          </a:p>
          <a:p>
            <a:pPr>
              <a:defRPr/>
            </a:pPr>
            <a:r>
              <a:rPr lang="it-IT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alla verità tutta intera”</a:t>
            </a:r>
            <a:r>
              <a:rPr lang="it-IT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endParaRPr lang="it-IT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0" y="188913"/>
            <a:ext cx="9144000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it-IT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IL DONO DELL’INTELLETTO</a:t>
            </a:r>
            <a:endParaRPr lang="it-IT">
              <a:solidFill>
                <a:srgbClr val="FF0000"/>
              </a:solidFill>
              <a:latin typeface="Bodoni MT" pitchFamily="18" charset="0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0" y="3114675"/>
            <a:ext cx="41402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Quello dell’Intelletto è il dono della </a:t>
            </a:r>
          </a:p>
          <a:p>
            <a:pPr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«profondità»  contro la «superficialità»;</a:t>
            </a:r>
          </a:p>
          <a:p>
            <a:pPr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il dono dell'«essere» contro l'«apparire». </a:t>
            </a:r>
            <a:b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sz="24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Quello dell’intelletto è il dono che mi dice: </a:t>
            </a:r>
          </a:p>
          <a:p>
            <a:pPr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«Usa il cervello»!</a:t>
            </a:r>
          </a:p>
        </p:txBody>
      </p:sp>
    </p:spTree>
  </p:cSld>
  <p:clrMapOvr>
    <a:masterClrMapping/>
  </p:clrMapOvr>
  <p:transition xmlns:p14="http://schemas.microsoft.com/office/powerpoint/2010/main" advClick="0" advTm="27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17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717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4" grpId="0"/>
      <p:bldP spid="717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pic>
        <p:nvPicPr>
          <p:cNvPr id="9220" name="Picture 4" descr="o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0" y="0"/>
            <a:ext cx="5256213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CONSIGLIO</a:t>
            </a:r>
            <a:br>
              <a:rPr lang="it-IT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</a:br>
            <a: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dal latino “consulere”</a:t>
            </a:r>
            <a:b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</a:br>
            <a: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=</a:t>
            </a:r>
            <a:b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</a:br>
            <a: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decidere</a:t>
            </a:r>
          </a:p>
        </p:txBody>
      </p:sp>
      <p:pic>
        <p:nvPicPr>
          <p:cNvPr id="49158" name="Picture 6" descr="A1344AA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8175" y="549275"/>
            <a:ext cx="3425825" cy="575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0" y="3860800"/>
            <a:ext cx="610235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Benedico</a:t>
            </a:r>
            <a:r>
              <a:rPr lang="it-IT"/>
              <a:t> </a:t>
            </a: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il Signore 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che mi ha dato consiglio;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anche di notte il mio cuore mi istruisce.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Io pongo sempre innanzi a me il Signore,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sta alla mia destra, non posso vacillare.</a:t>
            </a:r>
          </a:p>
          <a:p>
            <a:pPr algn="ctr">
              <a:defRPr/>
            </a:pPr>
            <a:endParaRPr lang="it-IT" sz="2400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it-IT" sz="2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Salmo 16,7</a:t>
            </a:r>
          </a:p>
          <a:p>
            <a:pPr algn="ctr">
              <a:defRPr/>
            </a:pPr>
            <a:endParaRPr lang="it-IT"/>
          </a:p>
        </p:txBody>
      </p:sp>
    </p:spTree>
  </p:cSld>
  <p:clrMapOvr>
    <a:masterClrMapping/>
  </p:clrMapOvr>
  <p:transition xmlns:p14="http://schemas.microsoft.com/office/powerpoint/2010/main" advClick="0" advTm="27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/>
      <p:bldP spid="491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pic>
        <p:nvPicPr>
          <p:cNvPr id="10244" name="Picture 4" descr="o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468313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IL CONSIGLIO UN DONO PER…</a:t>
            </a:r>
          </a:p>
        </p:txBody>
      </p:sp>
      <p:pic>
        <p:nvPicPr>
          <p:cNvPr id="40968" name="Picture 8" descr="2F9E1A7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9113" y="1844675"/>
            <a:ext cx="3544887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323850" y="1700213"/>
            <a:ext cx="44402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scegliere la strada giusta</a:t>
            </a: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250825" y="2565400"/>
            <a:ext cx="4713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rispondere alla voce di Dio</a:t>
            </a:r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971550" y="3500438"/>
            <a:ext cx="35067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collaborare con Dio</a:t>
            </a:r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250825" y="4437063"/>
            <a:ext cx="5168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realizzare un grande progetto</a:t>
            </a:r>
          </a:p>
        </p:txBody>
      </p:sp>
      <p:sp>
        <p:nvSpPr>
          <p:cNvPr id="10251" name="Text Box 13"/>
          <p:cNvSpPr txBox="1">
            <a:spLocks noChangeArrowheads="1"/>
          </p:cNvSpPr>
          <p:nvPr/>
        </p:nvSpPr>
        <p:spPr bwMode="auto">
          <a:xfrm>
            <a:off x="3975100" y="5608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/>
          </a:p>
        </p:txBody>
      </p:sp>
      <p:sp>
        <p:nvSpPr>
          <p:cNvPr id="10252" name="Text Box 14"/>
          <p:cNvSpPr txBox="1">
            <a:spLocks noChangeArrowheads="1"/>
          </p:cNvSpPr>
          <p:nvPr/>
        </p:nvSpPr>
        <p:spPr bwMode="auto">
          <a:xfrm>
            <a:off x="3111500" y="58245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/>
          </a:p>
        </p:txBody>
      </p:sp>
      <p:sp>
        <p:nvSpPr>
          <p:cNvPr id="10253" name="Text Box 15"/>
          <p:cNvSpPr txBox="1">
            <a:spLocks noChangeArrowheads="1"/>
          </p:cNvSpPr>
          <p:nvPr/>
        </p:nvSpPr>
        <p:spPr bwMode="auto">
          <a:xfrm>
            <a:off x="3419475" y="58769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/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auto">
          <a:xfrm>
            <a:off x="250825" y="5734050"/>
            <a:ext cx="8721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“Beati i misericordiosi, perché otterranno misericordia”</a:t>
            </a:r>
          </a:p>
        </p:txBody>
      </p:sp>
    </p:spTree>
  </p:cSld>
  <p:clrMapOvr>
    <a:masterClrMapping/>
  </p:clrMapOvr>
  <p:transition xmlns:p14="http://schemas.microsoft.com/office/powerpoint/2010/main" advClick="0" advTm="27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/>
      <p:bldP spid="40969" grpId="0"/>
      <p:bldP spid="40970" grpId="0"/>
      <p:bldP spid="40971" grpId="0"/>
      <p:bldP spid="40972" grpId="0"/>
      <p:bldP spid="4097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0" y="5084763"/>
            <a:ext cx="56515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Non sprecare pertanto le tue risorse! </a:t>
            </a:r>
          </a:p>
          <a:p>
            <a:pPr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Dio ci ha tanto amati</a:t>
            </a:r>
          </a:p>
          <a:p>
            <a:pPr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 chiamarci tutti ad un grande volo.</a:t>
            </a:r>
          </a:p>
          <a:p>
            <a:pPr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Consigliati con lo Spirito, e parti!</a:t>
            </a:r>
            <a:r>
              <a:rPr lang="it-IT" sz="2400" b="1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endParaRPr lang="it-IT" sz="24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it-IT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0" y="188913"/>
            <a:ext cx="914400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it-IT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 IL DONO DEL CONSIGLIO</a:t>
            </a:r>
          </a:p>
          <a:p>
            <a:pPr>
              <a:defRPr/>
            </a:pPr>
            <a:endParaRPr lang="it-IT"/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3335338" y="836613"/>
            <a:ext cx="5808662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it-IT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Se è necessaria una matura riflessione</a:t>
            </a:r>
          </a:p>
          <a:p>
            <a:pPr algn="r">
              <a:defRPr/>
            </a:pPr>
            <a:r>
              <a:rPr lang="it-IT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prima di prendere una decisione,</a:t>
            </a:r>
          </a:p>
          <a:p>
            <a:pPr algn="r">
              <a:defRPr/>
            </a:pPr>
            <a:r>
              <a:rPr lang="it-IT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è altrettanto necessario,</a:t>
            </a:r>
          </a:p>
          <a:p>
            <a:pPr algn="r">
              <a:defRPr/>
            </a:pPr>
            <a:r>
              <a:rPr lang="it-IT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quando la decisione è presa </a:t>
            </a:r>
          </a:p>
          <a:p>
            <a:pPr algn="r">
              <a:defRPr/>
            </a:pPr>
            <a:r>
              <a:rPr lang="it-IT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nella luce dello Spirito Santo,</a:t>
            </a:r>
          </a:p>
          <a:p>
            <a:pPr algn="r">
              <a:defRPr/>
            </a:pPr>
            <a:r>
              <a:rPr lang="it-IT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passare prontamente all’azione, </a:t>
            </a:r>
          </a:p>
          <a:p>
            <a:pPr algn="r">
              <a:defRPr/>
            </a:pPr>
            <a:r>
              <a:rPr lang="it-IT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perché - come dice un proverbio – </a:t>
            </a:r>
          </a:p>
          <a:p>
            <a:pPr algn="r">
              <a:defRPr/>
            </a:pPr>
            <a:r>
              <a:rPr lang="it-IT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“la strada del poi </a:t>
            </a:r>
          </a:p>
          <a:p>
            <a:pPr algn="r">
              <a:defRPr/>
            </a:pPr>
            <a:r>
              <a:rPr lang="it-IT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arriva alla città del mai”</a:t>
            </a: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advClick="0" advTm="27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92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92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4" grpId="0"/>
      <p:bldP spid="92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pic>
        <p:nvPicPr>
          <p:cNvPr id="12292" name="Picture 4" descr="o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0" y="188913"/>
            <a:ext cx="53276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FORTEZZA </a:t>
            </a:r>
            <a:br>
              <a:rPr lang="it-IT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</a:br>
            <a: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dal vocabolario:</a:t>
            </a:r>
            <a:b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</a:br>
            <a: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“capacità di saper affrontare le situazioni difficili”</a:t>
            </a:r>
          </a:p>
        </p:txBody>
      </p:sp>
      <p:pic>
        <p:nvPicPr>
          <p:cNvPr id="50184" name="Picture 8" descr="7708A6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4838" y="620713"/>
            <a:ext cx="3459162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539750" y="3540125"/>
            <a:ext cx="45720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Ti amo, Signore, mia forza,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Signore, mia roccia, 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mia fortezza, mio liberatore;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mio Dio, mia rupe, 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in cui trovo riparo;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mio scudo e baluardo, 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mia potente salvezza.</a:t>
            </a:r>
          </a:p>
          <a:p>
            <a:pPr algn="ctr">
              <a:defRPr/>
            </a:pPr>
            <a:endParaRPr lang="it-IT" sz="2000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it-IT" sz="2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Salmo 18,2</a:t>
            </a:r>
          </a:p>
        </p:txBody>
      </p:sp>
    </p:spTree>
  </p:cSld>
  <p:clrMapOvr>
    <a:masterClrMapping/>
  </p:clrMapOvr>
  <p:transition xmlns:p14="http://schemas.microsoft.com/office/powerpoint/2010/main" advClick="0" advTm="27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3" grpId="0"/>
      <p:bldP spid="5018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pic>
        <p:nvPicPr>
          <p:cNvPr id="13316" name="Picture 4" descr="o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0" name="Rectangle 6"/>
          <p:cNvSpPr>
            <a:spLocks noChangeArrowheads="1"/>
          </p:cNvSpPr>
          <p:nvPr/>
        </p:nvSpPr>
        <p:spPr bwMode="auto">
          <a:xfrm>
            <a:off x="468313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LA FORTEZZA UN DONO PER…</a:t>
            </a:r>
          </a:p>
        </p:txBody>
      </p:sp>
      <p:pic>
        <p:nvPicPr>
          <p:cNvPr id="67591" name="Picture 7" descr="7002274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57338"/>
            <a:ext cx="37687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5292725" y="1484313"/>
            <a:ext cx="2717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avere coraggio</a:t>
            </a:r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0" y="573405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“Beati coloro che hanno fame e sete di giustizia, </a:t>
            </a:r>
          </a:p>
          <a:p>
            <a:pPr algn="ctr">
              <a:defRPr/>
            </a:pPr>
            <a:r>
              <a:rPr lang="it-IT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perché saranno saziati”</a:t>
            </a:r>
          </a:p>
        </p:txBody>
      </p:sp>
      <p:sp>
        <p:nvSpPr>
          <p:cNvPr id="67595" name="Text Box 11"/>
          <p:cNvSpPr txBox="1">
            <a:spLocks noChangeArrowheads="1"/>
          </p:cNvSpPr>
          <p:nvPr/>
        </p:nvSpPr>
        <p:spPr bwMode="auto">
          <a:xfrm>
            <a:off x="4067175" y="2420938"/>
            <a:ext cx="48529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testimoniare la propria fede</a:t>
            </a:r>
          </a:p>
        </p:txBody>
      </p:sp>
      <p:sp>
        <p:nvSpPr>
          <p:cNvPr id="67596" name="Text Box 12"/>
          <p:cNvSpPr txBox="1">
            <a:spLocks noChangeArrowheads="1"/>
          </p:cNvSpPr>
          <p:nvPr/>
        </p:nvSpPr>
        <p:spPr bwMode="auto">
          <a:xfrm>
            <a:off x="4356100" y="3357563"/>
            <a:ext cx="43799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aiutare chi è scoraggiato</a:t>
            </a:r>
          </a:p>
        </p:txBody>
      </p:sp>
      <p:sp>
        <p:nvSpPr>
          <p:cNvPr id="67597" name="Text Box 13"/>
          <p:cNvSpPr txBox="1">
            <a:spLocks noChangeArrowheads="1"/>
          </p:cNvSpPr>
          <p:nvPr/>
        </p:nvSpPr>
        <p:spPr bwMode="auto">
          <a:xfrm>
            <a:off x="4787900" y="4508500"/>
            <a:ext cx="3430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resistere alle prove</a:t>
            </a:r>
          </a:p>
        </p:txBody>
      </p:sp>
    </p:spTree>
  </p:cSld>
  <p:clrMapOvr>
    <a:masterClrMapping/>
  </p:clrMapOvr>
  <p:transition xmlns:p14="http://schemas.microsoft.com/office/powerpoint/2010/main" advClick="0" advTm="27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7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7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67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7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7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67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7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67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7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0" grpId="0"/>
      <p:bldP spid="67592" grpId="0"/>
      <p:bldP spid="67593" grpId="0"/>
      <p:bldP spid="67596" grpId="0"/>
      <p:bldP spid="6759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0" y="188913"/>
            <a:ext cx="914400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it-IT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IL DONO DELLA FORTEZZA</a:t>
            </a:r>
          </a:p>
          <a:p>
            <a:pPr marL="342900" indent="-342900">
              <a:defRPr/>
            </a:pPr>
            <a:endParaRPr lang="it-IT"/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0" y="3776663"/>
            <a:ext cx="6502400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Uno scrittore dei primi secoli</a:t>
            </a:r>
          </a:p>
          <a:p>
            <a:pPr>
              <a:defRPr/>
            </a:pP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 Cristianesimo paragonava</a:t>
            </a:r>
          </a:p>
          <a:p>
            <a:pPr>
              <a:defRPr/>
            </a:pP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 Spirito Santo all'allenatore.</a:t>
            </a:r>
          </a:p>
          <a:p>
            <a:pPr>
              <a:defRPr/>
            </a:pP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L'allenatore, si sa, prepara alla fatica;</a:t>
            </a:r>
          </a:p>
          <a:p>
            <a:pPr>
              <a:defRPr/>
            </a:pP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dice ai suoi ragazzi: </a:t>
            </a:r>
          </a:p>
          <a:p>
            <a:pPr>
              <a:defRPr/>
            </a:pP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«Non c'è medaglia d'oro </a:t>
            </a:r>
          </a:p>
          <a:p>
            <a:pPr>
              <a:defRPr/>
            </a:pP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che non sia inzuppata di sudore».</a:t>
            </a:r>
            <a:r>
              <a:rPr lang="it-IT" sz="2800" b="1">
                <a:solidFill>
                  <a:srgbClr val="CC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0" y="1125538"/>
            <a:ext cx="49323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Da’ al mondo il meglio di te, </a:t>
            </a:r>
          </a:p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e ti prenderanno a calci.</a:t>
            </a:r>
          </a:p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Non importa,</a:t>
            </a:r>
          </a:p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da’ il meglio di te!</a:t>
            </a:r>
          </a:p>
        </p:txBody>
      </p:sp>
    </p:spTree>
  </p:cSld>
  <p:clrMapOvr>
    <a:masterClrMapping/>
  </p:clrMapOvr>
  <p:transition xmlns:p14="http://schemas.microsoft.com/office/powerpoint/2010/main" advClick="0" advTm="28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5120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5120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/>
      <p:bldP spid="51204" grpId="0"/>
      <p:bldP spid="5120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pic>
        <p:nvPicPr>
          <p:cNvPr id="15364" name="Picture 4" descr="o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0" y="0"/>
            <a:ext cx="5327650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SCIENZA </a:t>
            </a:r>
            <a:br>
              <a:rPr lang="it-IT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</a:br>
            <a: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dal latino “scire” </a:t>
            </a:r>
            <a:b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</a:br>
            <a: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= </a:t>
            </a:r>
            <a:b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</a:br>
            <a: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conoscere</a:t>
            </a:r>
          </a:p>
        </p:txBody>
      </p:sp>
      <p:pic>
        <p:nvPicPr>
          <p:cNvPr id="53256" name="Picture 8" descr="20DD1B7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0100" y="620713"/>
            <a:ext cx="3263900" cy="575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684213" y="4005263"/>
            <a:ext cx="4572000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O Signore, nostro Dio,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quanto è grande il Tuo nome su tutta la terra: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sopra i cieli si innalza 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la tua magnificenza.</a:t>
            </a:r>
          </a:p>
          <a:p>
            <a:pPr algn="ctr">
              <a:defRPr/>
            </a:pPr>
            <a:endParaRPr lang="it-IT" sz="2400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it-IT" sz="2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Salmo 8,2</a:t>
            </a:r>
          </a:p>
        </p:txBody>
      </p:sp>
    </p:spTree>
  </p:cSld>
  <p:clrMapOvr>
    <a:masterClrMapping/>
  </p:clrMapOvr>
  <p:transition xmlns:p14="http://schemas.microsoft.com/office/powerpoint/2010/main" advClick="0" advTm="27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/>
      <p:bldP spid="5325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pic>
        <p:nvPicPr>
          <p:cNvPr id="16388" name="Picture 4" descr="o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LA SCIENZA UN DONO PER…</a:t>
            </a:r>
          </a:p>
        </p:txBody>
      </p:sp>
      <p:pic>
        <p:nvPicPr>
          <p:cNvPr id="68614" name="Picture 6" descr="C763349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89138"/>
            <a:ext cx="47180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4451350" y="3933825"/>
            <a:ext cx="4692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costruire un mondo nuovo</a:t>
            </a:r>
          </a:p>
        </p:txBody>
      </p:sp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4391025" y="5084763"/>
            <a:ext cx="47529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servire il bene dell’umanità</a:t>
            </a:r>
          </a:p>
        </p:txBody>
      </p:sp>
      <p:sp>
        <p:nvSpPr>
          <p:cNvPr id="68617" name="Text Box 9"/>
          <p:cNvSpPr txBox="1">
            <a:spLocks noChangeArrowheads="1"/>
          </p:cNvSpPr>
          <p:nvPr/>
        </p:nvSpPr>
        <p:spPr bwMode="auto">
          <a:xfrm>
            <a:off x="5364163" y="1989138"/>
            <a:ext cx="2994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avvicinarsi a Dio</a:t>
            </a:r>
          </a:p>
        </p:txBody>
      </p:sp>
      <p:sp>
        <p:nvSpPr>
          <p:cNvPr id="68618" name="Text Box 10"/>
          <p:cNvSpPr txBox="1">
            <a:spLocks noChangeArrowheads="1"/>
          </p:cNvSpPr>
          <p:nvPr/>
        </p:nvSpPr>
        <p:spPr bwMode="auto">
          <a:xfrm>
            <a:off x="5292725" y="2924175"/>
            <a:ext cx="3194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crescere nel bene</a:t>
            </a:r>
          </a:p>
        </p:txBody>
      </p:sp>
      <p:sp>
        <p:nvSpPr>
          <p:cNvPr id="68619" name="Text Box 11"/>
          <p:cNvSpPr txBox="1">
            <a:spLocks noChangeArrowheads="1"/>
          </p:cNvSpPr>
          <p:nvPr/>
        </p:nvSpPr>
        <p:spPr bwMode="auto">
          <a:xfrm>
            <a:off x="0" y="60213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“Beati gli afflitti, perché saranno consolati”</a:t>
            </a:r>
          </a:p>
        </p:txBody>
      </p:sp>
    </p:spTree>
  </p:cSld>
  <p:clrMapOvr>
    <a:masterClrMapping/>
  </p:clrMapOvr>
  <p:transition xmlns:p14="http://schemas.microsoft.com/office/powerpoint/2010/main" advClick="0" advTm="27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68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6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68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8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3" grpId="0"/>
      <p:bldP spid="68615" grpId="0"/>
      <p:bldP spid="68616" grpId="0"/>
      <p:bldP spid="68617" grpId="0"/>
      <p:bldP spid="68618" grpId="0"/>
      <p:bldP spid="686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t3.gstatic.com/images?q=tbn:ANd9GcQjwG4_OxCEpbl0FlEpwCRnY1bG-BdDit9CDotlofVON5ZFABwm6z0VjSCXCw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620688"/>
            <a:ext cx="1339974" cy="2816217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395536" y="620688"/>
            <a:ext cx="6706580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it-IT" sz="4400" b="1" dirty="0" smtClean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Quali doni lo Spirito di Gesù</a:t>
            </a:r>
          </a:p>
          <a:p>
            <a:r>
              <a:rPr lang="it-IT" sz="4400" b="1" dirty="0" smtClean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ha distribuito ai cristiani</a:t>
            </a:r>
          </a:p>
          <a:p>
            <a:r>
              <a:rPr lang="it-IT" sz="4400" b="1" dirty="0" smtClean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delle prime comunità?</a:t>
            </a:r>
            <a:endParaRPr lang="it-IT" sz="4400" b="1" dirty="0">
              <a:ln w="11430"/>
              <a:gradFill>
                <a:gsLst>
                  <a:gs pos="0">
                    <a:srgbClr val="F79646">
                      <a:tint val="90000"/>
                      <a:satMod val="120000"/>
                    </a:srgbClr>
                  </a:gs>
                  <a:gs pos="25000">
                    <a:srgbClr val="F79646">
                      <a:tint val="93000"/>
                      <a:satMod val="120000"/>
                    </a:srgbClr>
                  </a:gs>
                  <a:gs pos="50000">
                    <a:srgbClr val="F79646">
                      <a:shade val="89000"/>
                      <a:satMod val="110000"/>
                    </a:srgbClr>
                  </a:gs>
                  <a:gs pos="75000">
                    <a:srgbClr val="F79646">
                      <a:tint val="93000"/>
                      <a:satMod val="120000"/>
                    </a:srgbClr>
                  </a:gs>
                  <a:gs pos="100000">
                    <a:srgbClr val="F79646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395536" y="3573016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</a:rPr>
              <a:t>- ad uno parola di sapienza                                    per mezzo dello Spirito</a:t>
            </a:r>
            <a:br>
              <a:rPr lang="it-IT" dirty="0" smtClean="0">
                <a:solidFill>
                  <a:prstClr val="black"/>
                </a:solidFill>
              </a:rPr>
            </a:br>
            <a:r>
              <a:rPr lang="it-IT" dirty="0" smtClean="0">
                <a:solidFill>
                  <a:prstClr val="black"/>
                </a:solidFill>
              </a:rPr>
              <a:t>-ma ad un altro parola di conoscenza                  secondo lo stesso Spirito</a:t>
            </a:r>
            <a:br>
              <a:rPr lang="it-IT" dirty="0" smtClean="0">
                <a:solidFill>
                  <a:prstClr val="black"/>
                </a:solidFill>
              </a:rPr>
            </a:br>
            <a:r>
              <a:rPr lang="it-IT" dirty="0" smtClean="0">
                <a:solidFill>
                  <a:prstClr val="black"/>
                </a:solidFill>
              </a:rPr>
              <a:t>-ad un altro fede                                                      nello stesso Spirito</a:t>
            </a:r>
            <a:br>
              <a:rPr lang="it-IT" dirty="0" smtClean="0">
                <a:solidFill>
                  <a:prstClr val="black"/>
                </a:solidFill>
              </a:rPr>
            </a:br>
            <a:r>
              <a:rPr lang="it-IT" dirty="0" smtClean="0">
                <a:solidFill>
                  <a:prstClr val="black"/>
                </a:solidFill>
              </a:rPr>
              <a:t>-ma ad un altro carismi di guarigioni                    nell'unico Spirito</a:t>
            </a:r>
            <a:br>
              <a:rPr lang="it-IT" dirty="0" smtClean="0">
                <a:solidFill>
                  <a:prstClr val="black"/>
                </a:solidFill>
              </a:rPr>
            </a:br>
            <a:r>
              <a:rPr lang="it-IT" dirty="0" smtClean="0">
                <a:solidFill>
                  <a:prstClr val="black"/>
                </a:solidFill>
              </a:rPr>
              <a:t>-ma ad un altro operazioni di cose prodigiose</a:t>
            </a:r>
            <a:br>
              <a:rPr lang="it-IT" dirty="0" smtClean="0">
                <a:solidFill>
                  <a:prstClr val="black"/>
                </a:solidFill>
              </a:rPr>
            </a:br>
            <a:r>
              <a:rPr lang="it-IT" dirty="0" smtClean="0">
                <a:solidFill>
                  <a:prstClr val="black"/>
                </a:solidFill>
              </a:rPr>
              <a:t>-ma ad un altro profezie</a:t>
            </a:r>
            <a:br>
              <a:rPr lang="it-IT" dirty="0" smtClean="0">
                <a:solidFill>
                  <a:prstClr val="black"/>
                </a:solidFill>
              </a:rPr>
            </a:br>
            <a:r>
              <a:rPr lang="it-IT" dirty="0" smtClean="0">
                <a:solidFill>
                  <a:prstClr val="black"/>
                </a:solidFill>
              </a:rPr>
              <a:t>-ad un altro discernimento di spiriti</a:t>
            </a:r>
            <a:br>
              <a:rPr lang="it-IT" dirty="0" smtClean="0">
                <a:solidFill>
                  <a:prstClr val="black"/>
                </a:solidFill>
              </a:rPr>
            </a:br>
            <a:r>
              <a:rPr lang="it-IT" dirty="0" smtClean="0">
                <a:solidFill>
                  <a:prstClr val="black"/>
                </a:solidFill>
              </a:rPr>
              <a:t>-ad un altro generi dei modi parlare in lingua</a:t>
            </a:r>
            <a:br>
              <a:rPr lang="it-IT" dirty="0" smtClean="0">
                <a:solidFill>
                  <a:prstClr val="black"/>
                </a:solidFill>
              </a:rPr>
            </a:br>
            <a:r>
              <a:rPr lang="it-IT" dirty="0" smtClean="0">
                <a:solidFill>
                  <a:prstClr val="black"/>
                </a:solidFill>
              </a:rPr>
              <a:t>-ma ad un altro interpretazione dei modi di parlare in lingua </a:t>
            </a:r>
            <a:endParaRPr lang="it-IT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bd1438-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5143500" y="4005263"/>
            <a:ext cx="369888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 </a:t>
            </a:r>
          </a:p>
          <a:p>
            <a:pPr algn="ctr">
              <a:defRPr/>
            </a:pPr>
            <a:endParaRPr lang="it-IT" sz="24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endParaRPr lang="it-IT"/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0" y="981075"/>
            <a:ext cx="4500563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Chi ama capisce meglio,</a:t>
            </a:r>
          </a:p>
          <a:p>
            <a:pPr>
              <a:defRPr/>
            </a:pP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capisce prima, </a:t>
            </a:r>
          </a:p>
          <a:p>
            <a:pPr>
              <a:defRPr/>
            </a:pP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capisce di più.  </a:t>
            </a:r>
          </a:p>
          <a:p>
            <a:pPr>
              <a:defRPr/>
            </a:pP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Certe notizie  </a:t>
            </a:r>
          </a:p>
          <a:p>
            <a:pPr>
              <a:defRPr/>
            </a:pP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 dà solo  il cuore</a:t>
            </a:r>
          </a:p>
          <a:p>
            <a:pPr>
              <a:defRPr/>
            </a:pP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Perché le persone </a:t>
            </a:r>
          </a:p>
          <a:p>
            <a:pPr>
              <a:defRPr/>
            </a:pP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non si imparano: </a:t>
            </a:r>
          </a:p>
          <a:p>
            <a:pPr>
              <a:defRPr/>
            </a:pP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 comprendono. </a:t>
            </a:r>
            <a:b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Perché solamente </a:t>
            </a:r>
          </a:p>
          <a:p>
            <a:pPr>
              <a:defRPr/>
            </a:pP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chi ama ha il diritto </a:t>
            </a:r>
          </a:p>
          <a:p>
            <a:pPr>
              <a:defRPr/>
            </a:pP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 educare; </a:t>
            </a:r>
            <a:b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solamente chi abbraccia </a:t>
            </a:r>
          </a:p>
          <a:p>
            <a:pPr>
              <a:defRPr/>
            </a:pP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può essere guida.</a:t>
            </a:r>
          </a:p>
          <a:p>
            <a:pPr>
              <a:defRPr/>
            </a:pPr>
            <a:endParaRPr lang="it-IT" sz="28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0" y="188913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  IL DONO DELLA SCIENZA</a:t>
            </a:r>
          </a:p>
        </p:txBody>
      </p:sp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5267325" y="1125538"/>
            <a:ext cx="4146550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400" b="1">
                <a:solidFill>
                  <a:srgbClr val="FF0000"/>
                </a:solidFill>
              </a:rPr>
              <a:t>Nel profeta Isaia, </a:t>
            </a:r>
          </a:p>
          <a:p>
            <a:r>
              <a:rPr lang="it-IT" sz="2400" b="1">
                <a:solidFill>
                  <a:srgbClr val="FF0000"/>
                </a:solidFill>
              </a:rPr>
              <a:t>che per primo enumera</a:t>
            </a:r>
          </a:p>
          <a:p>
            <a:r>
              <a:rPr lang="it-IT" sz="2400" b="1">
                <a:solidFill>
                  <a:srgbClr val="FF0000"/>
                </a:solidFill>
              </a:rPr>
              <a:t> i doni dello Spirito Santo</a:t>
            </a:r>
          </a:p>
          <a:p>
            <a:r>
              <a:rPr lang="it-IT" sz="2400" b="1">
                <a:solidFill>
                  <a:srgbClr val="FF0000"/>
                </a:solidFill>
              </a:rPr>
              <a:t>                         (cf Is 11,2)</a:t>
            </a:r>
          </a:p>
          <a:p>
            <a:endParaRPr lang="it-IT" sz="2400" b="1">
              <a:solidFill>
                <a:srgbClr val="FF0000"/>
              </a:solidFill>
            </a:endParaRPr>
          </a:p>
          <a:p>
            <a:endParaRPr lang="it-IT" sz="2400" b="1">
              <a:solidFill>
                <a:srgbClr val="FF0000"/>
              </a:solidFill>
            </a:endParaRPr>
          </a:p>
          <a:p>
            <a:r>
              <a:rPr lang="it-IT" sz="2400" b="1">
                <a:solidFill>
                  <a:srgbClr val="FF0000"/>
                </a:solidFill>
              </a:rPr>
              <a:t>Questo dono è espresso </a:t>
            </a:r>
          </a:p>
          <a:p>
            <a:r>
              <a:rPr lang="it-IT" sz="2400" b="1">
                <a:solidFill>
                  <a:srgbClr val="FF0000"/>
                </a:solidFill>
              </a:rPr>
              <a:t>col termine «conoscenza». </a:t>
            </a:r>
          </a:p>
          <a:p>
            <a:r>
              <a:rPr lang="it-IT" sz="2400" b="1">
                <a:solidFill>
                  <a:srgbClr val="FF0000"/>
                </a:solidFill>
              </a:rPr>
              <a:t>Tale parola nella Bibbia </a:t>
            </a:r>
          </a:p>
          <a:p>
            <a:r>
              <a:rPr lang="it-IT" sz="2400" b="1">
                <a:solidFill>
                  <a:srgbClr val="FF0000"/>
                </a:solidFill>
              </a:rPr>
              <a:t>significa anche «amare»</a:t>
            </a:r>
          </a:p>
          <a:p>
            <a:r>
              <a:rPr lang="it-IT" sz="2400" b="1">
                <a:solidFill>
                  <a:srgbClr val="FF0000"/>
                </a:solidFill>
              </a:rPr>
              <a:t>                (Gn 19,8; Mt 1,25)</a:t>
            </a:r>
            <a:r>
              <a:rPr lang="it-IT" sz="2400" b="1">
                <a:solidFill>
                  <a:schemeClr val="bg1"/>
                </a:solidFill>
              </a:rPr>
              <a:t> </a:t>
            </a:r>
          </a:p>
          <a:p>
            <a:r>
              <a:rPr lang="it-IT" sz="2800" b="1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5305" name="Text Box 9"/>
          <p:cNvSpPr txBox="1">
            <a:spLocks noChangeArrowheads="1"/>
          </p:cNvSpPr>
          <p:nvPr/>
        </p:nvSpPr>
        <p:spPr bwMode="auto">
          <a:xfrm>
            <a:off x="4672013" y="5911850"/>
            <a:ext cx="44719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Anche Dio lo comprendi </a:t>
            </a:r>
          </a:p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solo se ti innamori di Lui.</a:t>
            </a:r>
          </a:p>
        </p:txBody>
      </p:sp>
    </p:spTree>
  </p:cSld>
  <p:clrMapOvr>
    <a:masterClrMapping/>
  </p:clrMapOvr>
  <p:transition xmlns:p14="http://schemas.microsoft.com/office/powerpoint/2010/main" advClick="0" advTm="18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5530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5530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/>
      <p:bldP spid="55302" grpId="0"/>
      <p:bldP spid="55303" grpId="0"/>
      <p:bldP spid="5530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pic>
        <p:nvPicPr>
          <p:cNvPr id="18436" name="Picture 4" descr="o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0" y="0"/>
            <a:ext cx="5327650" cy="357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PIETA’ </a:t>
            </a:r>
            <a:br>
              <a:rPr lang="it-IT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</a:br>
            <a: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dal latino “pietas” </a:t>
            </a:r>
            <a:b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</a:br>
            <a: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= </a:t>
            </a:r>
            <a:b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</a:br>
            <a: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amore dei figli </a:t>
            </a:r>
            <a:b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</a:br>
            <a: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verso il padre</a:t>
            </a:r>
          </a:p>
        </p:txBody>
      </p:sp>
      <p:pic>
        <p:nvPicPr>
          <p:cNvPr id="58375" name="Picture 7" descr="7D81D43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7075" y="476250"/>
            <a:ext cx="3336925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6" name="Rectangle 8"/>
          <p:cNvSpPr>
            <a:spLocks noChangeArrowheads="1"/>
          </p:cNvSpPr>
          <p:nvPr/>
        </p:nvSpPr>
        <p:spPr bwMode="auto">
          <a:xfrm>
            <a:off x="611188" y="4221163"/>
            <a:ext cx="4572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Voglio l’amore 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e non il sacrificio,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la conoscenza di Dio 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più degli olocausti.</a:t>
            </a:r>
          </a:p>
          <a:p>
            <a:pPr algn="ctr">
              <a:defRPr/>
            </a:pPr>
            <a:endParaRPr lang="it-IT" sz="2400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Osea 6,6</a:t>
            </a:r>
          </a:p>
        </p:txBody>
      </p:sp>
    </p:spTree>
  </p:cSld>
  <p:clrMapOvr>
    <a:masterClrMapping/>
  </p:clrMapOvr>
  <p:transition xmlns:p14="http://schemas.microsoft.com/office/powerpoint/2010/main" advClick="0" advTm="27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4" grpId="0"/>
      <p:bldP spid="5837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pic>
        <p:nvPicPr>
          <p:cNvPr id="19460" name="Picture 4" descr="o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468313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LA PIETA’ UN DONO PER…</a:t>
            </a:r>
          </a:p>
        </p:txBody>
      </p:sp>
      <p:pic>
        <p:nvPicPr>
          <p:cNvPr id="69639" name="Picture 7" descr="5B24F04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8113" y="1773238"/>
            <a:ext cx="3925887" cy="359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179388" y="2636838"/>
            <a:ext cx="49514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riconoscere Dio come unico</a:t>
            </a:r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468313" y="1484313"/>
            <a:ext cx="42179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credere all’amore di Dio</a:t>
            </a:r>
          </a:p>
        </p:txBody>
      </p:sp>
      <p:sp>
        <p:nvSpPr>
          <p:cNvPr id="69642" name="Text Box 10"/>
          <p:cNvSpPr txBox="1">
            <a:spLocks noChangeArrowheads="1"/>
          </p:cNvSpPr>
          <p:nvPr/>
        </p:nvSpPr>
        <p:spPr bwMode="auto">
          <a:xfrm>
            <a:off x="827088" y="3933825"/>
            <a:ext cx="3349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imparare ad amare</a:t>
            </a:r>
          </a:p>
        </p:txBody>
      </p:sp>
      <p:sp>
        <p:nvSpPr>
          <p:cNvPr id="69643" name="Text Box 11"/>
          <p:cNvSpPr txBox="1">
            <a:spLocks noChangeArrowheads="1"/>
          </p:cNvSpPr>
          <p:nvPr/>
        </p:nvSpPr>
        <p:spPr bwMode="auto">
          <a:xfrm>
            <a:off x="0" y="5013325"/>
            <a:ext cx="57070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essere uno strumento accordato</a:t>
            </a:r>
          </a:p>
        </p:txBody>
      </p:sp>
      <p:sp>
        <p:nvSpPr>
          <p:cNvPr id="69644" name="Text Box 12"/>
          <p:cNvSpPr txBox="1">
            <a:spLocks noChangeArrowheads="1"/>
          </p:cNvSpPr>
          <p:nvPr/>
        </p:nvSpPr>
        <p:spPr bwMode="auto">
          <a:xfrm>
            <a:off x="0" y="60213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“Beati i miti, perché erediteranno la terra”</a:t>
            </a:r>
          </a:p>
        </p:txBody>
      </p:sp>
    </p:spTree>
  </p:cSld>
  <p:clrMapOvr>
    <a:masterClrMapping/>
  </p:clrMapOvr>
  <p:transition xmlns:p14="http://schemas.microsoft.com/office/powerpoint/2010/main" advClick="0" advTm="27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9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9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69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9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9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69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9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9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9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7" grpId="0"/>
      <p:bldP spid="69640" grpId="0"/>
      <p:bldP spid="69641" grpId="0"/>
      <p:bldP spid="69642" grpId="0"/>
      <p:bldP spid="69643" grpId="0"/>
      <p:bldP spid="6964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0" y="4630738"/>
            <a:ext cx="6237288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padre che è come il mare: </a:t>
            </a:r>
          </a:p>
          <a:p>
            <a:pPr>
              <a:defRPr/>
            </a:pP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regge chi gli si abbandona, </a:t>
            </a:r>
            <a:b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padre che è l'ultimo a lasciarsi</a:t>
            </a:r>
          </a:p>
          <a:p>
            <a:pPr>
              <a:defRPr/>
            </a:pP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impressionare dalle mie sbandate, </a:t>
            </a:r>
            <a:b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it-IT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padre che asciugherà ogni lacrima. </a:t>
            </a:r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4319588" y="836613"/>
            <a:ext cx="4824412" cy="378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Il dono della Pietà </a:t>
            </a:r>
          </a:p>
          <a:p>
            <a:pPr algn="r"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porta a fidarci di Dio</a:t>
            </a:r>
          </a:p>
          <a:p>
            <a:pPr algn="r"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con lo stesso abbandono</a:t>
            </a:r>
          </a:p>
          <a:p>
            <a:pPr algn="r"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di un bambino</a:t>
            </a:r>
          </a:p>
          <a:p>
            <a:pPr algn="r"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che si</a:t>
            </a:r>
            <a:r>
              <a:rPr lang="it-IT" sz="2800"/>
              <a:t> </a:t>
            </a: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sente sicuro</a:t>
            </a:r>
            <a:b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tra le braccia del papà </a:t>
            </a:r>
          </a:p>
          <a:p>
            <a:pPr algn="r"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anche quando </a:t>
            </a:r>
          </a:p>
          <a:p>
            <a:pPr algn="r"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è sospeso sull'abisso.</a:t>
            </a:r>
            <a:r>
              <a:rPr lang="it-IT"/>
              <a:t> </a:t>
            </a:r>
            <a:br>
              <a:rPr lang="it-IT"/>
            </a:br>
            <a:endParaRPr lang="it-IT"/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0" y="188913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 IL DONO DELLA PIETA’</a:t>
            </a:r>
          </a:p>
        </p:txBody>
      </p:sp>
    </p:spTree>
  </p:cSld>
  <p:clrMapOvr>
    <a:masterClrMapping/>
  </p:clrMapOvr>
  <p:transition xmlns:p14="http://schemas.microsoft.com/office/powerpoint/2010/main" advClick="0" advTm="17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6144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6144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/>
      <p:bldP spid="61444" grpId="0"/>
      <p:bldP spid="6144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pic>
        <p:nvPicPr>
          <p:cNvPr id="21508" name="Picture 4" descr="o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0" y="0"/>
            <a:ext cx="5580063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TIMORE DI DIO </a:t>
            </a:r>
            <a:br>
              <a:rPr lang="it-IT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</a:br>
            <a: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dal vocabolario:</a:t>
            </a:r>
            <a:b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</a:br>
            <a: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“sentimento di rispetto, paura di far soffrire ”</a:t>
            </a:r>
          </a:p>
        </p:txBody>
      </p:sp>
      <p:pic>
        <p:nvPicPr>
          <p:cNvPr id="62471" name="Picture 7" descr="543411A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2950" y="620713"/>
            <a:ext cx="3321050" cy="575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0" y="3716338"/>
            <a:ext cx="5545138" cy="280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Coloro che temono il Signore non disobbediscono alle sue parole;</a:t>
            </a:r>
          </a:p>
          <a:p>
            <a:pPr algn="ctr">
              <a:defRPr/>
            </a:pPr>
            <a:r>
              <a:rPr lang="it-IT" sz="2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e coloro che lo amano seguono le sue vie…</a:t>
            </a:r>
          </a:p>
          <a:p>
            <a:pPr algn="ctr">
              <a:defRPr/>
            </a:pPr>
            <a:r>
              <a:rPr lang="it-IT" sz="2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Gettiamoci nelle braccia del Signore e non nelle braccia degli uomini; poiché, quale è la sua grandezza, tale è anche la sua misericordia.</a:t>
            </a:r>
          </a:p>
          <a:p>
            <a:pPr algn="ctr">
              <a:defRPr/>
            </a:pPr>
            <a:endParaRPr lang="it-IT" sz="2000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it-IT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Siracide 2,15-18</a:t>
            </a:r>
          </a:p>
        </p:txBody>
      </p:sp>
    </p:spTree>
  </p:cSld>
  <p:clrMapOvr>
    <a:masterClrMapping/>
  </p:clrMapOvr>
  <p:transition xmlns:p14="http://schemas.microsoft.com/office/powerpoint/2010/main" advClick="0" advTm="27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0" grpId="0"/>
      <p:bldP spid="6247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pic>
        <p:nvPicPr>
          <p:cNvPr id="22532" name="Picture 4" descr="o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468313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IL TIMOR DI DIO UN DONO PER…</a:t>
            </a:r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0" y="1268413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rispettare Dio e accorgerci che non siamo Dio</a:t>
            </a:r>
          </a:p>
        </p:txBody>
      </p:sp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6804025" y="2205038"/>
            <a:ext cx="2063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fare il bene</a:t>
            </a:r>
          </a:p>
        </p:txBody>
      </p:sp>
      <p:sp>
        <p:nvSpPr>
          <p:cNvPr id="70666" name="Text Box 10"/>
          <p:cNvSpPr txBox="1">
            <a:spLocks noChangeArrowheads="1"/>
          </p:cNvSpPr>
          <p:nvPr/>
        </p:nvSpPr>
        <p:spPr bwMode="auto">
          <a:xfrm>
            <a:off x="5508625" y="3213100"/>
            <a:ext cx="3489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crescere nella gioia</a:t>
            </a:r>
          </a:p>
        </p:txBody>
      </p:sp>
      <p:sp>
        <p:nvSpPr>
          <p:cNvPr id="70667" name="Text Box 11"/>
          <p:cNvSpPr txBox="1">
            <a:spLocks noChangeArrowheads="1"/>
          </p:cNvSpPr>
          <p:nvPr/>
        </p:nvSpPr>
        <p:spPr bwMode="auto">
          <a:xfrm>
            <a:off x="6443663" y="4508500"/>
            <a:ext cx="24209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ascoltare Dio</a:t>
            </a:r>
          </a:p>
        </p:txBody>
      </p:sp>
      <p:sp>
        <p:nvSpPr>
          <p:cNvPr id="70668" name="Text Box 12"/>
          <p:cNvSpPr txBox="1">
            <a:spLocks noChangeArrowheads="1"/>
          </p:cNvSpPr>
          <p:nvPr/>
        </p:nvSpPr>
        <p:spPr bwMode="auto">
          <a:xfrm>
            <a:off x="0" y="573405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“Beati i poveri in Spirito, </a:t>
            </a:r>
          </a:p>
          <a:p>
            <a:pPr algn="ctr">
              <a:defRPr/>
            </a:pPr>
            <a:r>
              <a:rPr lang="it-IT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perché di essi è il regno dei cieli”</a:t>
            </a:r>
          </a:p>
        </p:txBody>
      </p:sp>
      <p:pic>
        <p:nvPicPr>
          <p:cNvPr id="70669" name="Picture 13" descr="87E8C53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47498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advClick="0" advTm="27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0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0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0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0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70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70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0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/>
      <p:bldP spid="70664" grpId="0"/>
      <p:bldP spid="70665" grpId="0"/>
      <p:bldP spid="70666" grpId="0"/>
      <p:bldP spid="70667" grpId="0"/>
      <p:bldP spid="7066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 IL DONO DEL TIMOR  DI  DIO</a:t>
            </a:r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0" y="836613"/>
            <a:ext cx="9144000" cy="666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Dio è Dio e io sono un uomo. </a:t>
            </a:r>
            <a:b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Dio è il creatore e io la sua creatura. </a:t>
            </a:r>
            <a:b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Dio è la fonte, io l'assetato. </a:t>
            </a:r>
            <a:b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Dio è il mare, io la goccia. </a:t>
            </a:r>
            <a:b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Dio è la corrente, io il filo. </a:t>
            </a:r>
            <a:b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Dio è potente, io debole.</a:t>
            </a:r>
          </a:p>
          <a:p>
            <a:pPr algn="ctr">
              <a:defRPr/>
            </a:pPr>
            <a: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Dio è santo, io peccatore.</a:t>
            </a:r>
          </a:p>
          <a:p>
            <a:pPr algn="ctr">
              <a:defRPr/>
            </a:pPr>
            <a: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Il dono del timor di Dio </a:t>
            </a:r>
          </a:p>
          <a:p>
            <a:pPr algn="ctr">
              <a:defRPr/>
            </a:pPr>
            <a: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 ricorda che devo</a:t>
            </a:r>
          </a:p>
          <a:p>
            <a:pPr algn="ctr">
              <a:defRPr/>
            </a:pPr>
            <a: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inginocchiarmi</a:t>
            </a:r>
          </a:p>
          <a:p>
            <a:pPr algn="ctr">
              <a:defRPr/>
            </a:pPr>
            <a: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 voglio innalzarmi.</a:t>
            </a:r>
            <a:endParaRPr lang="it-IT" sz="240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 convince che sono povero: </a:t>
            </a:r>
            <a:b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 spinge ad alzare le mani e pregare con amore: </a:t>
            </a:r>
            <a:b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poiché se è vero che sono un nulla, </a:t>
            </a:r>
            <a:b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sono un nulla abbracciato </a:t>
            </a:r>
          </a:p>
          <a:p>
            <a:pPr algn="ctr">
              <a:defRPr/>
            </a:pPr>
            <a:r>
              <a:rPr lang="it-IT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 te che sei Tutto.</a:t>
            </a:r>
          </a:p>
          <a:p>
            <a:pPr algn="ctr">
              <a:defRPr/>
            </a:pPr>
            <a:endParaRPr lang="it-IT" sz="24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it-IT" sz="2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advClick="0" advTm="17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665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6656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/>
      <p:bldP spid="6656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5472112" cy="576262"/>
          </a:xfrm>
          <a:solidFill>
            <a:srgbClr val="FFFF66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it-IT" sz="3600" b="1" smtClean="0">
                <a:solidFill>
                  <a:srgbClr val="3333FF"/>
                </a:solidFill>
              </a:rPr>
              <a:t>Gli effetti della cresima</a:t>
            </a:r>
            <a:endParaRPr lang="it-IT" sz="4000" b="1" smtClean="0">
              <a:solidFill>
                <a:srgbClr val="3333FF"/>
              </a:solidFill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95288" y="2708275"/>
            <a:ext cx="8280400" cy="1441450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it-IT" sz="2400"/>
              <a:t>Rafforza i doni dello Spirito Santo già ricevuti nel Battesimo, che sono: </a:t>
            </a:r>
            <a:r>
              <a:rPr lang="it-IT" sz="2400" b="1" i="1">
                <a:solidFill>
                  <a:srgbClr val="3333FF"/>
                </a:solidFill>
              </a:rPr>
              <a:t>La Sapienza, L'Intelletto, Il Consiglio,             La Fortezza, La Scienza, La Pietà, Il Timore di Dio</a:t>
            </a:r>
            <a:endParaRPr lang="it-IT" sz="2400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468313" y="4292600"/>
            <a:ext cx="8229600" cy="230505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/>
            <a:r>
              <a:rPr lang="it-IT" sz="2400"/>
              <a:t>Ci rende docili alle ispirazioni divine e capaci di produrre con maggiore larghezza e profondità i frutti dello Spirito Santo, elencati da S. Paolo (Gal 5, 22-23), che sono: </a:t>
            </a:r>
            <a:r>
              <a:rPr lang="it-IT" sz="2400" b="1" i="1">
                <a:solidFill>
                  <a:srgbClr val="3333FF"/>
                </a:solidFill>
              </a:rPr>
              <a:t> L'Amore, La Gioia, La Pace, La Pazienza, La Longanimità, La Bontà, La Benevolenza, La Mitezza, La Continenza, La Castità</a:t>
            </a:r>
            <a:r>
              <a:rPr lang="it-IT" sz="2400">
                <a:solidFill>
                  <a:srgbClr val="3333FF"/>
                </a:solidFill>
              </a:rPr>
              <a:t>.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68313" y="1341438"/>
            <a:ext cx="8135937" cy="1354137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65000"/>
              </a:lnSpc>
              <a:spcBef>
                <a:spcPct val="50000"/>
              </a:spcBef>
            </a:pPr>
            <a:endParaRPr lang="it-IT" sz="2800">
              <a:solidFill>
                <a:schemeClr val="bg1"/>
              </a:solidFill>
            </a:endParaRPr>
          </a:p>
          <a:p>
            <a:pPr algn="ctr">
              <a:lnSpc>
                <a:spcPct val="65000"/>
              </a:lnSpc>
              <a:spcBef>
                <a:spcPct val="50000"/>
              </a:spcBef>
            </a:pPr>
            <a:r>
              <a:rPr lang="it-IT" sz="2800">
                <a:solidFill>
                  <a:schemeClr val="bg1"/>
                </a:solidFill>
              </a:rPr>
              <a:t>Il dono dello Spirito Santo </a:t>
            </a:r>
          </a:p>
          <a:p>
            <a:pPr algn="ctr">
              <a:lnSpc>
                <a:spcPct val="65000"/>
              </a:lnSpc>
              <a:spcBef>
                <a:spcPct val="50000"/>
              </a:spcBef>
            </a:pPr>
            <a:r>
              <a:rPr lang="it-IT" sz="2800">
                <a:solidFill>
                  <a:schemeClr val="bg1"/>
                </a:solidFill>
              </a:rPr>
              <a:t>effuso in pienezza nel sacramento della Cresima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18436" grpId="0" animBg="1"/>
      <p:bldP spid="18437" grpId="0" animBg="1"/>
      <p:bldP spid="1843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195736" y="90872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 smtClean="0"/>
              <a:t>“Il frutto dello Spirito, invece, è amore, allegrezza, pace, longanimità, benignità, bontà, fedeltà, dolcezza, temperanza”.</a:t>
            </a:r>
          </a:p>
          <a:p>
            <a:r>
              <a:rPr lang="it-IT" dirty="0" smtClean="0"/>
              <a:t>( </a:t>
            </a:r>
            <a:r>
              <a:rPr lang="it-IT" dirty="0" err="1" smtClean="0"/>
              <a:t>Galati</a:t>
            </a:r>
            <a:r>
              <a:rPr lang="it-IT" dirty="0" smtClean="0"/>
              <a:t>  5:22,23) </a:t>
            </a:r>
            <a:endParaRPr lang="it-IT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Federico\Documenti\Immagini\Raccolta multimediale Microsoft\j007920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428750"/>
            <a:ext cx="557212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magine 14" descr="cor0001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2928938"/>
            <a:ext cx="16097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magine 15" descr="cor0034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75" y="2500313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magine 16" descr="cor0404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75" y="3714750"/>
            <a:ext cx="1203325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Immagine 17" descr="cor0332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3" y="1571625"/>
            <a:ext cx="1020762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Immagine 18" descr="cuore-37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43563" y="3786188"/>
            <a:ext cx="9937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Immagine 19" descr="cuore-28.gi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86188" y="1500188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C:\Documents and Settings\Federico\Impostazioni locali\Temporary Internet Files\Content.IE5\23QHLZ8U\MCj04315510000[1]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0" y="2857500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Rettangolo 25"/>
          <p:cNvSpPr/>
          <p:nvPr/>
        </p:nvSpPr>
        <p:spPr>
          <a:xfrm>
            <a:off x="0" y="0"/>
            <a:ext cx="892971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5400" dirty="0">
                <a:ln w="15875" cmpd="sng">
                  <a:solidFill>
                    <a:srgbClr val="FF00FF"/>
                  </a:solidFill>
                  <a:prstDash val="solid"/>
                </a:ln>
                <a:gradFill>
                  <a:gsLst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I FRUTTI DELLO SPIRITO </a:t>
            </a:r>
            <a:r>
              <a:rPr lang="it-IT" sz="5400" dirty="0">
                <a:ln w="18415" cmpd="sng">
                  <a:solidFill>
                    <a:srgbClr val="FF00FF"/>
                  </a:solidFill>
                  <a:prstDash val="solid"/>
                </a:ln>
                <a:gradFill>
                  <a:gsLst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SANTO</a:t>
            </a:r>
          </a:p>
        </p:txBody>
      </p:sp>
      <p:pic>
        <p:nvPicPr>
          <p:cNvPr id="11" name="Immagine 10" descr="ali-cuore-01.gif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29188" y="2643188"/>
            <a:ext cx="9144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magine 20" descr="03.gif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143375" y="4071938"/>
            <a:ext cx="609600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magine 13" descr="224.gif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714625" y="1928813"/>
            <a:ext cx="10953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Immagine 22" descr="angel4.gif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3929063"/>
            <a:ext cx="117157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Immagine 23" descr="angel5.gif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72375" y="2143125"/>
            <a:ext cx="117157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00"/>
                            </p:stCondLst>
                            <p:childTnLst>
                              <p:par>
                                <p:cTn id="4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000"/>
                            </p:stCondLst>
                            <p:childTnLst>
                              <p:par>
                                <p:cTn id="5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3000"/>
                            </p:stCondLst>
                            <p:childTnLst>
                              <p:par>
                                <p:cTn id="7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4000"/>
                            </p:stCondLst>
                            <p:childTnLst>
                              <p:par>
                                <p:cTn id="8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regali.sosvillaggideibambini.org/wp-content/uploads/2012/09/idee-regali-natal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03667">
            <a:off x="5023568" y="2023672"/>
            <a:ext cx="3924300" cy="2590800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683568" y="764704"/>
            <a:ext cx="61529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it-IT" sz="5400" b="1" dirty="0" smtClean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Conosciamo i nostri?</a:t>
            </a:r>
            <a:endParaRPr lang="it-IT" sz="5400" b="1" dirty="0">
              <a:ln w="11430"/>
              <a:gradFill>
                <a:gsLst>
                  <a:gs pos="0">
                    <a:srgbClr val="F79646">
                      <a:tint val="90000"/>
                      <a:satMod val="120000"/>
                    </a:srgbClr>
                  </a:gs>
                  <a:gs pos="25000">
                    <a:srgbClr val="F79646">
                      <a:tint val="93000"/>
                      <a:satMod val="120000"/>
                    </a:srgbClr>
                  </a:gs>
                  <a:gs pos="50000">
                    <a:srgbClr val="F79646">
                      <a:shade val="89000"/>
                      <a:satMod val="110000"/>
                    </a:srgbClr>
                  </a:gs>
                  <a:gs pos="75000">
                    <a:srgbClr val="F79646">
                      <a:tint val="93000"/>
                      <a:satMod val="120000"/>
                    </a:srgbClr>
                  </a:gs>
                  <a:gs pos="100000">
                    <a:srgbClr val="F79646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971600" y="4581128"/>
            <a:ext cx="604082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it-IT" sz="5400" b="1" dirty="0" smtClean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Conosciamo i doni </a:t>
            </a:r>
          </a:p>
          <a:p>
            <a:r>
              <a:rPr lang="it-IT" sz="5400" b="1" dirty="0" smtClean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di chi ci sta accanto?</a:t>
            </a:r>
            <a:endParaRPr lang="it-IT" sz="5400" b="1" dirty="0">
              <a:ln w="11430"/>
              <a:gradFill>
                <a:gsLst>
                  <a:gs pos="0">
                    <a:srgbClr val="F79646">
                      <a:tint val="90000"/>
                      <a:satMod val="120000"/>
                    </a:srgbClr>
                  </a:gs>
                  <a:gs pos="25000">
                    <a:srgbClr val="F79646">
                      <a:tint val="93000"/>
                      <a:satMod val="120000"/>
                    </a:srgbClr>
                  </a:gs>
                  <a:gs pos="50000">
                    <a:srgbClr val="F79646">
                      <a:shade val="89000"/>
                      <a:satMod val="110000"/>
                    </a:srgbClr>
                  </a:gs>
                  <a:gs pos="75000">
                    <a:srgbClr val="F79646">
                      <a:tint val="93000"/>
                      <a:satMod val="120000"/>
                    </a:srgbClr>
                  </a:gs>
                  <a:gs pos="100000">
                    <a:srgbClr val="F79646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magine 6" descr="cor0404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88" y="1285875"/>
            <a:ext cx="4929187" cy="28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CasellaDiTesto 7"/>
          <p:cNvSpPr txBox="1">
            <a:spLocks noChangeArrowheads="1"/>
          </p:cNvSpPr>
          <p:nvPr/>
        </p:nvSpPr>
        <p:spPr bwMode="auto">
          <a:xfrm>
            <a:off x="928688" y="500063"/>
            <a:ext cx="735806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 sz="2400">
              <a:latin typeface="Arial Black" pitchFamily="34" charset="0"/>
            </a:endParaRPr>
          </a:p>
          <a:p>
            <a:pPr algn="ctr"/>
            <a:endParaRPr lang="it-IT" sz="2400">
              <a:latin typeface="Arial Black" pitchFamily="34" charset="0"/>
            </a:endParaRPr>
          </a:p>
          <a:p>
            <a:pPr algn="ctr"/>
            <a:r>
              <a:rPr lang="it-IT" sz="2400">
                <a:latin typeface="Arial Black" pitchFamily="34" charset="0"/>
              </a:rPr>
              <a:t>Lo Spirito Santo è l’amore con il quale Gesù  e suo Padre si amano</a:t>
            </a:r>
          </a:p>
        </p:txBody>
      </p:sp>
      <p:sp>
        <p:nvSpPr>
          <p:cNvPr id="3076" name="CasellaDiTesto 8"/>
          <p:cNvSpPr txBox="1">
            <a:spLocks noChangeArrowheads="1"/>
          </p:cNvSpPr>
          <p:nvPr/>
        </p:nvSpPr>
        <p:spPr bwMode="auto">
          <a:xfrm>
            <a:off x="142875" y="4643438"/>
            <a:ext cx="8786813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Arial Black" pitchFamily="34" charset="0"/>
              </a:rPr>
              <a:t>Proprio con questo amore Gesù a  voluto riempire i nostri cuori.</a:t>
            </a:r>
          </a:p>
          <a:p>
            <a:r>
              <a:rPr lang="it-IT">
                <a:latin typeface="Arial Black" pitchFamily="34" charset="0"/>
              </a:rPr>
              <a:t> </a:t>
            </a:r>
          </a:p>
          <a:p>
            <a:r>
              <a:rPr lang="it-IT">
                <a:latin typeface="Arial Black" pitchFamily="34" charset="0"/>
              </a:rPr>
              <a:t>Il ragazzo che ama e colui che ama Dio e non lo dimentica mai,</a:t>
            </a:r>
          </a:p>
          <a:p>
            <a:endParaRPr lang="it-IT">
              <a:latin typeface="Arial Black" pitchFamily="34" charset="0"/>
            </a:endParaRPr>
          </a:p>
          <a:p>
            <a:r>
              <a:rPr lang="it-IT">
                <a:latin typeface="Arial Black" pitchFamily="34" charset="0"/>
              </a:rPr>
              <a:t>ama gratuitamente e offre le sue capacità al servizio degli altri</a:t>
            </a:r>
          </a:p>
        </p:txBody>
      </p:sp>
      <p:sp>
        <p:nvSpPr>
          <p:cNvPr id="5" name="Rettangolo 4"/>
          <p:cNvSpPr/>
          <p:nvPr/>
        </p:nvSpPr>
        <p:spPr>
          <a:xfrm>
            <a:off x="2428860" y="142852"/>
            <a:ext cx="421484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GIOIA</a:t>
            </a:r>
            <a:endParaRPr lang="it-IT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FF"/>
              </a:soli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C:\Documents and Settings\Federico\Impostazioni locali\Temporary Internet Files\Content.IE5\FOS0TJVC\MCj041370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75" y="1285875"/>
            <a:ext cx="2940050" cy="344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sellaDiTesto 11"/>
          <p:cNvSpPr txBox="1"/>
          <p:nvPr/>
        </p:nvSpPr>
        <p:spPr>
          <a:xfrm>
            <a:off x="500034" y="5286388"/>
            <a:ext cx="8072494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dirty="0">
                <a:latin typeface="Arial Black" pitchFamily="34" charset="0"/>
              </a:rPr>
              <a:t>Chi ama come Gesù e il Padre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200" dirty="0">
                <a:ln>
                  <a:solidFill>
                    <a:schemeClr val="tx1"/>
                  </a:solidFill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latin typeface="Arial Black" pitchFamily="34" charset="0"/>
              </a:rPr>
              <a:t>diviene un dono per gli altri</a:t>
            </a:r>
          </a:p>
        </p:txBody>
      </p:sp>
      <p:pic>
        <p:nvPicPr>
          <p:cNvPr id="2057" name="Picture 9" descr="C:\Documents and Settings\Federico\Impostazioni locali\Temporary Internet Files\Content.IE5\23QHLZ8U\MCPE0259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13" y="1285875"/>
            <a:ext cx="2078037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>
            <a:spLocks noChangeArrowheads="1"/>
          </p:cNvSpPr>
          <p:nvPr/>
        </p:nvSpPr>
        <p:spPr bwMode="auto">
          <a:xfrm>
            <a:off x="285750" y="714375"/>
            <a:ext cx="835818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400">
                <a:latin typeface="Arial Black" pitchFamily="34" charset="0"/>
              </a:rPr>
              <a:t>La gioia è il segno distintivo del cristiano.</a:t>
            </a:r>
          </a:p>
          <a:p>
            <a:pPr algn="ctr"/>
            <a:r>
              <a:rPr lang="it-IT" sz="2400">
                <a:latin typeface="Arial Black" pitchFamily="34" charset="0"/>
              </a:rPr>
              <a:t>Camminare nello Spirito  non vuol dire essere solo buoni ma anche simpatici, accoglienti sorridenti  insomma positivi ; chi ti è vicino</a:t>
            </a:r>
          </a:p>
          <a:p>
            <a:pPr algn="ctr"/>
            <a:r>
              <a:rPr lang="it-IT" sz="2400">
                <a:latin typeface="Arial Black" pitchFamily="34" charset="0"/>
              </a:rPr>
              <a:t>rimarrà contagiato </a:t>
            </a:r>
          </a:p>
        </p:txBody>
      </p:sp>
      <p:pic>
        <p:nvPicPr>
          <p:cNvPr id="1026" name="Picture 2" descr="C:\Documents and Settings\Federico\Documenti\Immagini\Raccolta multimediale Microsoft\j04304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600"/>
          <a:stretch>
            <a:fillRect/>
          </a:stretch>
        </p:blipFill>
        <p:spPr bwMode="auto">
          <a:xfrm>
            <a:off x="357188" y="3502025"/>
            <a:ext cx="3043237" cy="33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Documents and Settings\Federico\Documenti\Immagini\Raccolta multimediale Microsoft\j04228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25" y="3603625"/>
            <a:ext cx="2871788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magine 8" descr="cor0332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25" y="4357688"/>
            <a:ext cx="24288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>
            <a:spLocks noChangeArrowheads="1"/>
          </p:cNvSpPr>
          <p:nvPr/>
        </p:nvSpPr>
        <p:spPr bwMode="auto">
          <a:xfrm>
            <a:off x="0" y="714375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400">
                <a:latin typeface="Arial Black" pitchFamily="34" charset="0"/>
              </a:rPr>
              <a:t>Chi è pieno di Spirito Santo ha la pace di Gesù nel cuore quindi ha pensieri, parole e gesti di pace.</a:t>
            </a:r>
          </a:p>
        </p:txBody>
      </p:sp>
      <p:pic>
        <p:nvPicPr>
          <p:cNvPr id="6" name="Immagine 5" descr="PACEX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643063"/>
            <a:ext cx="27559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magine 8" descr="CG22A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4214813"/>
            <a:ext cx="1862138" cy="182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magine 9" descr="j0310330.w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1714500"/>
            <a:ext cx="1423988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j0397352.wm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38" y="1714500"/>
            <a:ext cx="147478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1" descr="pe02324_.wm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00875" y="4357688"/>
            <a:ext cx="18034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magine 12" descr="j0410931.w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500" y="3357563"/>
            <a:ext cx="3205163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ttangolo 13"/>
          <p:cNvSpPr/>
          <p:nvPr/>
        </p:nvSpPr>
        <p:spPr>
          <a:xfrm>
            <a:off x="2582641" y="0"/>
            <a:ext cx="397871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PACE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582641" y="214290"/>
            <a:ext cx="327524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5400" b="1" dirty="0">
                <a:ln w="17780" cmpd="sng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PAZIENZA</a:t>
            </a:r>
          </a:p>
        </p:txBody>
      </p:sp>
      <p:pic>
        <p:nvPicPr>
          <p:cNvPr id="5" name="Immagine 4" descr="AN600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0" y="1500188"/>
            <a:ext cx="2417763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magine 5" descr="ozappatore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643063"/>
            <a:ext cx="18700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CasellaDiTesto 6"/>
          <p:cNvSpPr txBox="1">
            <a:spLocks noChangeArrowheads="1"/>
          </p:cNvSpPr>
          <p:nvPr/>
        </p:nvSpPr>
        <p:spPr bwMode="auto">
          <a:xfrm>
            <a:off x="2286000" y="2357438"/>
            <a:ext cx="3643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000">
                <a:latin typeface="Arial Black" pitchFamily="34" charset="0"/>
              </a:rPr>
              <a:t>E’ la virtù del contadino, di chi sa aspettare</a:t>
            </a:r>
          </a:p>
        </p:txBody>
      </p:sp>
      <p:sp>
        <p:nvSpPr>
          <p:cNvPr id="7174" name="CasellaDiTesto 7"/>
          <p:cNvSpPr txBox="1">
            <a:spLocks noChangeArrowheads="1"/>
          </p:cNvSpPr>
          <p:nvPr/>
        </p:nvSpPr>
        <p:spPr bwMode="auto">
          <a:xfrm>
            <a:off x="642938" y="3857625"/>
            <a:ext cx="8143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b="1">
                <a:cs typeface="Arial" charset="0"/>
              </a:rPr>
              <a:t>Sei paziente  quando riesci a conservare la calma davanti agli imprevisti, a ciò che va storto a tutto ciò che fa saltare i tuoi programmi.</a:t>
            </a:r>
          </a:p>
        </p:txBody>
      </p:sp>
      <p:sp>
        <p:nvSpPr>
          <p:cNvPr id="7175" name="CasellaDiTesto 8"/>
          <p:cNvSpPr txBox="1">
            <a:spLocks noChangeArrowheads="1"/>
          </p:cNvSpPr>
          <p:nvPr/>
        </p:nvSpPr>
        <p:spPr bwMode="auto">
          <a:xfrm>
            <a:off x="642938" y="4714875"/>
            <a:ext cx="81867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b="1">
                <a:cs typeface="Arial" charset="0"/>
              </a:rPr>
              <a:t>Sei paziente quando sopporti i difetti e i  limiti  che tutti abbiamo senza scoraggiarti, per crescere e migliorare ci vuole tempo.</a:t>
            </a:r>
          </a:p>
        </p:txBody>
      </p:sp>
      <p:sp>
        <p:nvSpPr>
          <p:cNvPr id="7176" name="CasellaDiTesto 9"/>
          <p:cNvSpPr txBox="1">
            <a:spLocks noChangeArrowheads="1"/>
          </p:cNvSpPr>
          <p:nvPr/>
        </p:nvSpPr>
        <p:spPr bwMode="auto">
          <a:xfrm>
            <a:off x="642938" y="5715000"/>
            <a:ext cx="7858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b="1">
                <a:cs typeface="Arial" charset="0"/>
              </a:rPr>
              <a:t>Sei paziente quando  pur soffrendo non ti lamenti troppo, come ha fatto Gesù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2537757" y="214290"/>
            <a:ext cx="3748755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200" b="1" spc="50" dirty="0">
                <a:ln w="11430">
                  <a:solidFill>
                    <a:schemeClr val="tx1"/>
                  </a:solidFill>
                </a:ln>
                <a:gradFill flip="none" rotWithShape="1">
                  <a:gsLst>
                    <a:gs pos="1900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BENEVOLENZA</a:t>
            </a:r>
          </a:p>
        </p:txBody>
      </p:sp>
      <p:pic>
        <p:nvPicPr>
          <p:cNvPr id="6" name="Immagine 5" descr="cor0034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13" y="785813"/>
            <a:ext cx="36004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285720" y="4000504"/>
            <a:ext cx="8501122" cy="26776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b="1" dirty="0">
                <a:ln>
                  <a:solidFill>
                    <a:schemeClr val="tx1"/>
                  </a:solidFill>
                </a:ln>
                <a:solidFill>
                  <a:srgbClr val="FF00FF"/>
                </a:solidFill>
                <a:latin typeface="Arial Black" pitchFamily="34" charset="0"/>
              </a:rPr>
              <a:t>Sei benevolo quando, a imitazione di Gesù, vivi l’amore verso i  fratelli;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2400" b="1" dirty="0">
                <a:ln>
                  <a:solidFill>
                    <a:schemeClr val="tx1"/>
                  </a:solidFill>
                </a:ln>
                <a:solidFill>
                  <a:srgbClr val="FF00FF"/>
                </a:solidFill>
                <a:latin typeface="Arial Black" pitchFamily="34" charset="0"/>
              </a:rPr>
              <a:t> non gli giudichi, li scusi e perdoni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2400" b="1" dirty="0">
                <a:ln>
                  <a:solidFill>
                    <a:schemeClr val="tx1"/>
                  </a:solidFill>
                </a:ln>
                <a:solidFill>
                  <a:srgbClr val="FF00FF"/>
                </a:solidFill>
                <a:latin typeface="Arial Black" pitchFamily="34" charset="0"/>
              </a:rPr>
              <a:t>non parli mai male di nessuno  e  cerchi di trovare in ogni persona anche la più antipatica qualcosa di bello mettendo in secondo piano i suoi difetti.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500034" y="285728"/>
            <a:ext cx="3714777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914400" indent="-9144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5400" b="1" dirty="0">
                <a:ln w="28575" cmpd="dbl">
                  <a:solidFill>
                    <a:srgbClr val="FF00FF"/>
                  </a:solidFill>
                  <a:prstDash val="solid"/>
                  <a:miter lim="800000"/>
                </a:ln>
                <a:gradFill flip="none" rotWithShape="1">
                  <a:gsLst>
                    <a:gs pos="85000">
                      <a:srgbClr val="CCCCFF"/>
                    </a:gs>
                    <a:gs pos="14000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  <a:tileRect r="-100000" b="-100000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BONTA’</a:t>
            </a:r>
          </a:p>
        </p:txBody>
      </p:sp>
      <p:pic>
        <p:nvPicPr>
          <p:cNvPr id="5" name="Immagine 4" descr="cor0001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3237582">
            <a:off x="-494506" y="1427957"/>
            <a:ext cx="4757737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>
            <a:spLocks noChangeArrowheads="1"/>
          </p:cNvSpPr>
          <p:nvPr/>
        </p:nvSpPr>
        <p:spPr bwMode="auto">
          <a:xfrm>
            <a:off x="4000500" y="1500188"/>
            <a:ext cx="51435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 sz="2400" b="1">
              <a:cs typeface="Arial" charset="0"/>
            </a:endParaRPr>
          </a:p>
          <a:p>
            <a:pPr algn="ctr"/>
            <a:endParaRPr lang="it-IT" sz="2400" b="1">
              <a:cs typeface="Arial" charset="0"/>
            </a:endParaRPr>
          </a:p>
          <a:p>
            <a:pPr algn="ctr"/>
            <a:r>
              <a:rPr lang="it-IT" sz="2400" b="1">
                <a:cs typeface="Arial" charset="0"/>
              </a:rPr>
              <a:t>Sei buono quando desideri ogni bene per gli altri,</a:t>
            </a:r>
          </a:p>
          <a:p>
            <a:pPr algn="ctr"/>
            <a:r>
              <a:rPr lang="it-IT" sz="2400" b="1">
                <a:cs typeface="Arial" charset="0"/>
              </a:rPr>
              <a:t>senza distinguere tra amici e nemici  tra parenti e sconosciuti, tra vicini e lontan</a:t>
            </a:r>
            <a:r>
              <a:rPr lang="it-IT" sz="2400">
                <a:cs typeface="Arial" charset="0"/>
              </a:rPr>
              <a:t>i </a:t>
            </a:r>
          </a:p>
          <a:p>
            <a:pPr algn="ctr"/>
            <a:r>
              <a:rPr lang="it-IT" sz="2400">
                <a:cs typeface="Arial" charset="0"/>
              </a:rPr>
              <a:t> </a:t>
            </a:r>
            <a:r>
              <a:rPr lang="it-IT" sz="2800" b="1">
                <a:cs typeface="Arial" charset="0"/>
              </a:rPr>
              <a:t>perché sono,per te, </a:t>
            </a:r>
          </a:p>
          <a:p>
            <a:pPr algn="ctr"/>
            <a:r>
              <a:rPr lang="it-IT" sz="3200" b="1">
                <a:cs typeface="Arial" charset="0"/>
              </a:rPr>
              <a:t>fratelli da amare</a:t>
            </a:r>
          </a:p>
        </p:txBody>
      </p:sp>
      <p:sp>
        <p:nvSpPr>
          <p:cNvPr id="7" name="CasellaDiTesto 6"/>
          <p:cNvSpPr txBox="1">
            <a:spLocks noChangeArrowheads="1"/>
          </p:cNvSpPr>
          <p:nvPr/>
        </p:nvSpPr>
        <p:spPr bwMode="auto">
          <a:xfrm>
            <a:off x="4214813" y="642938"/>
            <a:ext cx="491013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400" b="1">
                <a:cs typeface="Arial" charset="0"/>
              </a:rPr>
              <a:t>Sei buono quando capisci quanto ti ama Gesù</a:t>
            </a:r>
          </a:p>
          <a:p>
            <a:r>
              <a:rPr lang="it-IT" b="1">
                <a:cs typeface="Arial" charset="0"/>
              </a:rPr>
              <a:t>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214282" y="5429264"/>
            <a:ext cx="8929719" cy="9541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latin typeface="Arial" pitchFamily="34" charset="0"/>
                <a:cs typeface="Arial" pitchFamily="34" charset="0"/>
              </a:rPr>
              <a:t>Se sei buono non nutri gelosie o invidie anzi ti rallegri della gioia e del bene degli altri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643174" y="0"/>
            <a:ext cx="300039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FEDELTA’</a:t>
            </a:r>
          </a:p>
        </p:txBody>
      </p:sp>
      <p:sp>
        <p:nvSpPr>
          <p:cNvPr id="10243" name="CasellaDiTesto 4"/>
          <p:cNvSpPr txBox="1">
            <a:spLocks noChangeArrowheads="1"/>
          </p:cNvSpPr>
          <p:nvPr/>
        </p:nvSpPr>
        <p:spPr bwMode="auto">
          <a:xfrm>
            <a:off x="428625" y="714375"/>
            <a:ext cx="82153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800" b="1">
                <a:cs typeface="Arial" charset="0"/>
              </a:rPr>
              <a:t>Cammini nello Spirito quando non tradisci mantieni le promesse,  perseveri nell’amicizia specialmente quella con Gesù</a:t>
            </a:r>
          </a:p>
        </p:txBody>
      </p:sp>
      <p:sp>
        <p:nvSpPr>
          <p:cNvPr id="10244" name="CasellaDiTesto 5"/>
          <p:cNvSpPr txBox="1">
            <a:spLocks noChangeArrowheads="1"/>
          </p:cNvSpPr>
          <p:nvPr/>
        </p:nvSpPr>
        <p:spPr bwMode="auto">
          <a:xfrm>
            <a:off x="0" y="4500563"/>
            <a:ext cx="9144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>
                <a:cs typeface="Arial" charset="0"/>
              </a:rPr>
              <a:t>Sei fedele  quando:</a:t>
            </a:r>
          </a:p>
          <a:p>
            <a:r>
              <a:rPr lang="it-IT" sz="2400" b="1">
                <a:cs typeface="Arial" charset="0"/>
              </a:rPr>
              <a:t> non ti arrendi davanti agli ostacoli pur di raggiungere un obiettivo,</a:t>
            </a:r>
          </a:p>
          <a:p>
            <a:r>
              <a:rPr lang="it-IT" sz="2400" b="1">
                <a:cs typeface="Arial" charset="0"/>
              </a:rPr>
              <a:t>quando non ti scoraggi se non vedi subito i risultati e hai sempre la forza per ricominciare,</a:t>
            </a:r>
          </a:p>
          <a:p>
            <a:r>
              <a:rPr lang="it-IT" sz="2400" b="1">
                <a:cs typeface="Arial" charset="0"/>
              </a:rPr>
              <a:t>quando non ti stufi subito ma sei perseverante</a:t>
            </a:r>
            <a:r>
              <a:rPr lang="it-IT" sz="2400">
                <a:cs typeface="Arial" charset="0"/>
              </a:rPr>
              <a:t>.</a:t>
            </a:r>
          </a:p>
        </p:txBody>
      </p:sp>
      <p:pic>
        <p:nvPicPr>
          <p:cNvPr id="10245" name="Immagine 6" descr="cor0063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3673475" y="2541588"/>
            <a:ext cx="127317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Immagine 7" descr="cor0063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3654425" y="1606550"/>
            <a:ext cx="11684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Immagine 8" descr="cor0063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3643313" y="3571875"/>
            <a:ext cx="1296987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asellaDiTesto 2"/>
          <p:cNvSpPr txBox="1">
            <a:spLocks noChangeArrowheads="1"/>
          </p:cNvSpPr>
          <p:nvPr/>
        </p:nvSpPr>
        <p:spPr bwMode="auto">
          <a:xfrm>
            <a:off x="0" y="5357813"/>
            <a:ext cx="93583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b="1">
              <a:cs typeface="Arial" charset="0"/>
            </a:endParaRPr>
          </a:p>
          <a:p>
            <a:r>
              <a:rPr lang="it-IT" b="1">
                <a:cs typeface="Arial" charset="0"/>
              </a:rPr>
              <a:t>Sei mite quando sei sempre gentile non diventi arrogante e riesci a </a:t>
            </a:r>
            <a:r>
              <a:rPr lang="it-IT" sz="2000" b="1" u="sng">
                <a:cs typeface="Arial" charset="0"/>
              </a:rPr>
              <a:t>non</a:t>
            </a:r>
            <a:r>
              <a:rPr lang="it-IT" b="1">
                <a:cs typeface="Arial" charset="0"/>
              </a:rPr>
              <a:t> arrabbiarti.</a:t>
            </a:r>
          </a:p>
          <a:p>
            <a:pPr algn="ctr"/>
            <a:r>
              <a:rPr lang="it-IT" sz="2800" b="1">
                <a:cs typeface="Arial" charset="0"/>
              </a:rPr>
              <a:t>Chi è mite è saggio.</a:t>
            </a:r>
          </a:p>
        </p:txBody>
      </p:sp>
      <p:sp>
        <p:nvSpPr>
          <p:cNvPr id="11267" name="CasellaDiTesto 4"/>
          <p:cNvSpPr txBox="1">
            <a:spLocks noChangeArrowheads="1"/>
          </p:cNvSpPr>
          <p:nvPr/>
        </p:nvSpPr>
        <p:spPr bwMode="auto">
          <a:xfrm>
            <a:off x="428625" y="1357313"/>
            <a:ext cx="8429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000" b="1">
                <a:cs typeface="Arial" charset="0"/>
              </a:rPr>
              <a:t>Gesù ci dato esempio di mitezza quando pur essendo maltrattato schiaffeggiato e insultato non ha ripagato queste cattiverie con la stessa moneta né ha coltivato sentimenti di rancore.</a:t>
            </a:r>
          </a:p>
        </p:txBody>
      </p:sp>
      <p:sp>
        <p:nvSpPr>
          <p:cNvPr id="11268" name="CasellaDiTesto 5"/>
          <p:cNvSpPr txBox="1">
            <a:spLocks noChangeArrowheads="1"/>
          </p:cNvSpPr>
          <p:nvPr/>
        </p:nvSpPr>
        <p:spPr bwMode="auto">
          <a:xfrm>
            <a:off x="1285875" y="2857500"/>
            <a:ext cx="321468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800" b="1">
                <a:cs typeface="Arial" charset="0"/>
              </a:rPr>
              <a:t>“Padre perdona loro perché non sanno quello che fanno”</a:t>
            </a:r>
          </a:p>
        </p:txBody>
      </p:sp>
      <p:pic>
        <p:nvPicPr>
          <p:cNvPr id="11269" name="Immagine 7" descr="176846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5" y="2786063"/>
            <a:ext cx="2978150" cy="19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/>
          <p:nvPr/>
        </p:nvSpPr>
        <p:spPr>
          <a:xfrm>
            <a:off x="3214678" y="357166"/>
            <a:ext cx="3286148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4400" dirty="0">
                <a:ln w="25400" cap="sq">
                  <a:solidFill>
                    <a:srgbClr val="FFFF00"/>
                  </a:solidFill>
                </a:ln>
                <a:solidFill>
                  <a:srgbClr val="A270FC"/>
                </a:solidFill>
                <a:latin typeface="Arial Black" pitchFamily="34" charset="0"/>
              </a:rPr>
              <a:t>MITEZZA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2643174" y="285728"/>
            <a:ext cx="3857653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dirty="0">
                <a:ln w="22225">
                  <a:solidFill>
                    <a:srgbClr val="002060"/>
                  </a:solidFill>
                </a:ln>
                <a:solidFill>
                  <a:srgbClr val="00B050"/>
                </a:solidFill>
                <a:latin typeface="Arial Black" pitchFamily="34" charset="0"/>
              </a:rPr>
              <a:t>DOMINIO </a:t>
            </a:r>
            <a:r>
              <a:rPr lang="it-IT" sz="2800" dirty="0" err="1">
                <a:ln w="22225">
                  <a:solidFill>
                    <a:srgbClr val="002060"/>
                  </a:solidFill>
                </a:ln>
                <a:solidFill>
                  <a:srgbClr val="00B050"/>
                </a:solidFill>
                <a:latin typeface="Arial Black" pitchFamily="34" charset="0"/>
              </a:rPr>
              <a:t>DI</a:t>
            </a:r>
            <a:r>
              <a:rPr lang="it-IT" sz="2800" dirty="0">
                <a:ln w="22225">
                  <a:solidFill>
                    <a:srgbClr val="002060"/>
                  </a:solidFill>
                </a:ln>
                <a:solidFill>
                  <a:srgbClr val="00B050"/>
                </a:solidFill>
                <a:latin typeface="Arial Black" pitchFamily="34" charset="0"/>
              </a:rPr>
              <a:t> SE’</a:t>
            </a:r>
          </a:p>
        </p:txBody>
      </p:sp>
      <p:sp>
        <p:nvSpPr>
          <p:cNvPr id="12291" name="CasellaDiTesto 4"/>
          <p:cNvSpPr txBox="1">
            <a:spLocks noChangeArrowheads="1"/>
          </p:cNvSpPr>
          <p:nvPr/>
        </p:nvSpPr>
        <p:spPr bwMode="auto">
          <a:xfrm>
            <a:off x="357188" y="1357313"/>
            <a:ext cx="85010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cs typeface="Arial" charset="0"/>
              </a:rPr>
              <a:t>E’ la virtù di chi ha una buona padronanza dei suoi istinti di chi ha una forte volontà</a:t>
            </a:r>
          </a:p>
        </p:txBody>
      </p:sp>
      <p:sp>
        <p:nvSpPr>
          <p:cNvPr id="12292" name="CasellaDiTesto 5"/>
          <p:cNvSpPr txBox="1">
            <a:spLocks noChangeArrowheads="1"/>
          </p:cNvSpPr>
          <p:nvPr/>
        </p:nvSpPr>
        <p:spPr bwMode="auto">
          <a:xfrm>
            <a:off x="2928938" y="2786063"/>
            <a:ext cx="428625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000" b="1">
                <a:cs typeface="Arial" charset="0"/>
              </a:rPr>
              <a:t>Hai il dominio di te quando sai darti un limite e non insisti pur di soddisfare  tutti i tuoi desideri.</a:t>
            </a:r>
          </a:p>
          <a:p>
            <a:endParaRPr lang="it-IT" sz="2000" b="1">
              <a:cs typeface="Arial" charset="0"/>
            </a:endParaRPr>
          </a:p>
          <a:p>
            <a:r>
              <a:rPr lang="it-IT" sz="2000" b="1">
                <a:cs typeface="Arial" charset="0"/>
              </a:rPr>
              <a:t>Sai rinunciare, non sei esagerato nel mangiare o nella brama di possedere, sai essere equilibrato. Conosci le regole e le rispetti anche quando vorresti fare altro </a:t>
            </a:r>
          </a:p>
        </p:txBody>
      </p:sp>
      <p:pic>
        <p:nvPicPr>
          <p:cNvPr id="12293" name="Immagine 6" descr="j0332926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0" y="4500563"/>
            <a:ext cx="20002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Immagine 7" descr="j0397490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72125"/>
            <a:ext cx="25558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umetto 4 10"/>
          <p:cNvSpPr/>
          <p:nvPr/>
        </p:nvSpPr>
        <p:spPr>
          <a:xfrm rot="20661610">
            <a:off x="409575" y="2441575"/>
            <a:ext cx="2449513" cy="2786063"/>
          </a:xfrm>
          <a:prstGeom prst="cloudCallout">
            <a:avLst/>
          </a:prstGeom>
          <a:solidFill>
            <a:srgbClr val="FF99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solidFill>
                <a:srgbClr val="FF99FF"/>
              </a:solidFill>
            </a:endParaRPr>
          </a:p>
        </p:txBody>
      </p:sp>
      <p:pic>
        <p:nvPicPr>
          <p:cNvPr id="12296" name="Immagine 11" descr="j0398263.w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50" y="2857500"/>
            <a:ext cx="1643063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umetto 4 12"/>
          <p:cNvSpPr/>
          <p:nvPr/>
        </p:nvSpPr>
        <p:spPr>
          <a:xfrm rot="19944877">
            <a:off x="6950075" y="1985963"/>
            <a:ext cx="2300288" cy="2428875"/>
          </a:xfrm>
          <a:prstGeom prst="cloudCallout">
            <a:avLst/>
          </a:prstGeom>
          <a:solidFill>
            <a:srgbClr val="00B0F0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pic>
        <p:nvPicPr>
          <p:cNvPr id="12298" name="Immagine 13" descr="j032380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50" y="2143125"/>
            <a:ext cx="20002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Immagine 14" descr="ali-cuore-01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3875" y="5500688"/>
            <a:ext cx="633413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Immagine 15" descr="ali-cuore-01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88" y="6215063"/>
            <a:ext cx="519112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332656"/>
            <a:ext cx="850042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Da un solo Spirito </a:t>
            </a:r>
          </a:p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doni diversi</a:t>
            </a:r>
            <a:endParaRPr lang="it-IT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Freccia in giù 2"/>
          <p:cNvSpPr/>
          <p:nvPr/>
        </p:nvSpPr>
        <p:spPr>
          <a:xfrm rot="2736230">
            <a:off x="3219772" y="2111544"/>
            <a:ext cx="648072" cy="11951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Freccia in giù 3"/>
          <p:cNvSpPr/>
          <p:nvPr/>
        </p:nvSpPr>
        <p:spPr>
          <a:xfrm rot="19871171">
            <a:off x="5107920" y="2071029"/>
            <a:ext cx="648072" cy="11951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755576" y="3068960"/>
            <a:ext cx="23182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Carismi</a:t>
            </a:r>
            <a:endParaRPr lang="it-IT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6012160" y="2636912"/>
            <a:ext cx="15343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Doni</a:t>
            </a:r>
            <a:endParaRPr lang="it-IT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467544" y="4077072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“A ciascuno è data una manifestazione particolare dello Spirito per l’utilità comune” (1Cor 12,7) 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5292080" y="3573016"/>
            <a:ext cx="36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/>
              <a:t>Lo spirito dell’Eterno riposerà su lui: spirito di sapienza e di intelligenza, spirito di consiglio e di forza, spirito di conoscenza e di timor dell’Eterno.</a:t>
            </a:r>
            <a:r>
              <a:rPr lang="it-IT" dirty="0" smtClean="0"/>
              <a:t>(</a:t>
            </a:r>
            <a:r>
              <a:rPr lang="it-IT" dirty="0" err="1" smtClean="0"/>
              <a:t>Is</a:t>
            </a:r>
            <a:r>
              <a:rPr lang="it-IT" dirty="0" smtClean="0"/>
              <a:t> 11,2-3)</a:t>
            </a:r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2286000" y="5229200"/>
            <a:ext cx="43742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26891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>
                <a:latin typeface="Arial" pitchFamily="34" charset="0"/>
                <a:cs typeface="Arial" pitchFamily="34" charset="0"/>
              </a:rPr>
              <a:t>Gesù, donandoti lo Spirito Santo,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>
                <a:latin typeface="Arial" pitchFamily="34" charset="0"/>
                <a:cs typeface="Arial" pitchFamily="34" charset="0"/>
              </a:rPr>
              <a:t> affida  a te i semi di; amore, gioia, pace, pazienza, benevolenza, bontà, fedeltà, mitezza, dominio di sé </a:t>
            </a:r>
            <a:r>
              <a:rPr lang="it-IT" b="1" dirty="0" err="1" smtClean="0">
                <a:latin typeface="Arial" pitchFamily="34" charset="0"/>
                <a:cs typeface="Arial" pitchFamily="34" charset="0"/>
              </a:rPr>
              <a:t>………</a:t>
            </a:r>
            <a:endParaRPr lang="it-IT" b="1" dirty="0" smtClean="0"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>
                <a:latin typeface="Arial" pitchFamily="34" charset="0"/>
                <a:cs typeface="Arial" pitchFamily="34" charset="0"/>
              </a:rPr>
              <a:t>Ora sta a te farli germogliare,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it-IT" sz="3900" b="1" dirty="0" smtClean="0">
                <a:latin typeface="Arial" pitchFamily="34" charset="0"/>
                <a:cs typeface="Arial" pitchFamily="34" charset="0"/>
              </a:rPr>
              <a:t>pregando e prendendo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3900" b="1" dirty="0" smtClean="0">
                <a:latin typeface="Arial" pitchFamily="34" charset="0"/>
                <a:cs typeface="Arial" pitchFamily="34" charset="0"/>
              </a:rPr>
              <a:t>             esempio da Lui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it-IT" dirty="0"/>
          </a:p>
        </p:txBody>
      </p:sp>
      <p:pic>
        <p:nvPicPr>
          <p:cNvPr id="5" name="Immagine 4" descr="j028370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0" y="0"/>
            <a:ext cx="1714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Federico\Documenti\Immagini\Raccolta multimediale Microsoft\j028384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50" y="2714625"/>
            <a:ext cx="16430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can031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688" y="5000625"/>
            <a:ext cx="2500312" cy="1857375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</p:pic>
      <p:sp>
        <p:nvSpPr>
          <p:cNvPr id="13318" name="CasellaDiTesto 5"/>
          <p:cNvSpPr txBox="1">
            <a:spLocks noChangeArrowheads="1"/>
          </p:cNvSpPr>
          <p:nvPr/>
        </p:nvSpPr>
        <p:spPr bwMode="auto">
          <a:xfrm flipH="1">
            <a:off x="0" y="6357938"/>
            <a:ext cx="1000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000">
                <a:latin typeface="Calibri" pitchFamily="34" charset="0"/>
              </a:rPr>
              <a:t>  ECD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4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000"/>
                            </p:stCondLst>
                            <p:childTnLst>
                              <p:par>
                                <p:cTn id="47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356100" y="1052513"/>
            <a:ext cx="4287838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it-IT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it-IT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it-IT" sz="28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it-IT" sz="2800"/>
          </a:p>
        </p:txBody>
      </p:sp>
      <p:pic>
        <p:nvPicPr>
          <p:cNvPr id="2051" name="Picture 5" descr="or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755650" y="425450"/>
            <a:ext cx="7824788" cy="1544638"/>
            <a:chOff x="476" y="268"/>
            <a:chExt cx="4929" cy="973"/>
          </a:xfrm>
        </p:grpSpPr>
        <p:sp>
          <p:nvSpPr>
            <p:cNvPr id="19462" name="Text Box 6"/>
            <p:cNvSpPr txBox="1">
              <a:spLocks noChangeArrowheads="1"/>
            </p:cNvSpPr>
            <p:nvPr/>
          </p:nvSpPr>
          <p:spPr bwMode="auto">
            <a:xfrm>
              <a:off x="2108" y="268"/>
              <a:ext cx="1773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it-IT" sz="4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doni MT" pitchFamily="18" charset="0"/>
                </a:rPr>
                <a:t>I  </a:t>
              </a:r>
              <a:r>
                <a:rPr lang="it-IT" sz="4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doni MT" pitchFamily="18" charset="0"/>
                </a:rPr>
                <a:t>7  D </a:t>
              </a:r>
              <a:r>
                <a:rPr lang="it-IT" sz="4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doni MT" pitchFamily="18" charset="0"/>
                </a:rPr>
                <a:t>O N I</a:t>
              </a:r>
              <a:r>
                <a:rPr lang="it-IT" sz="4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arrington" pitchFamily="82" charset="0"/>
                </a:rPr>
                <a:t> </a:t>
              </a:r>
            </a:p>
          </p:txBody>
        </p:sp>
        <p:sp>
          <p:nvSpPr>
            <p:cNvPr id="19463" name="Text Box 7"/>
            <p:cNvSpPr txBox="1">
              <a:spLocks noChangeArrowheads="1"/>
            </p:cNvSpPr>
            <p:nvPr/>
          </p:nvSpPr>
          <p:spPr bwMode="auto">
            <a:xfrm>
              <a:off x="476" y="799"/>
              <a:ext cx="492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it-IT" sz="4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doni MT" pitchFamily="18" charset="0"/>
                </a:rPr>
                <a:t>D E L L O   S P I R I T O   S A N T O</a:t>
              </a:r>
            </a:p>
          </p:txBody>
        </p:sp>
      </p:grpSp>
      <p:sp>
        <p:nvSpPr>
          <p:cNvPr id="7" name="CasellaDiTesto 6"/>
          <p:cNvSpPr txBox="1"/>
          <p:nvPr/>
        </p:nvSpPr>
        <p:spPr>
          <a:xfrm>
            <a:off x="755576" y="2996952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Con questi doni lo Spirito Santo  “dota” i cristiani, ovvero dina loro, oltre alle loro naturali inclinazioni, determinate facoltà e offre loro la possibilità  di diventare strumenti privilegiati di Dio in questo mondo.</a:t>
            </a:r>
            <a:endParaRPr lang="it-IT" dirty="0"/>
          </a:p>
        </p:txBody>
      </p:sp>
    </p:spTree>
  </p:cSld>
  <p:clrMapOvr>
    <a:masterClrMapping/>
  </p:clrMapOvr>
  <p:transition xmlns:p14="http://schemas.microsoft.com/office/powerpoint/2010/main" advClick="0" advTm="27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o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4" descr="936CEBD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8963" y="620713"/>
            <a:ext cx="3487737" cy="575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1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327650" cy="27082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 SAPIENZA </a:t>
            </a:r>
            <a:br>
              <a:rPr lang="it-IT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</a:br>
            <a:r>
              <a:rPr lang="it-IT" i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dal latino “sapere” </a:t>
            </a:r>
            <a:br>
              <a:rPr lang="it-IT" i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</a:br>
            <a:r>
              <a:rPr lang="it-IT" i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= </a:t>
            </a:r>
            <a:br>
              <a:rPr lang="it-IT" i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</a:br>
            <a:r>
              <a:rPr lang="it-IT" i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aver sapore</a:t>
            </a: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447675" y="3789363"/>
            <a:ext cx="4987925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Tutto ciò che è nascosto 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e ciò che è palese io lo so,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poiché mi ha istruito la Sapienza,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artefice di tutte le cose.</a:t>
            </a:r>
          </a:p>
          <a:p>
            <a:pPr algn="ctr">
              <a:defRPr/>
            </a:pPr>
            <a:endParaRPr lang="it-IT" sz="2400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it-IT" sz="2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Sapienza 7,21</a:t>
            </a:r>
          </a:p>
          <a:p>
            <a:pPr algn="ctr">
              <a:defRPr/>
            </a:pPr>
            <a:endParaRPr lang="it-IT" sz="2400"/>
          </a:p>
        </p:txBody>
      </p:sp>
    </p:spTree>
  </p:cSld>
  <p:clrMapOvr>
    <a:masterClrMapping/>
  </p:clrMapOvr>
  <p:transition xmlns:p14="http://schemas.microsoft.com/office/powerpoint/2010/main" advClick="0" advTm="27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1" grpId="0"/>
      <p:bldP spid="471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9" descr="o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sz="3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LA SAPIENZA UN DONO PER…</a:t>
            </a:r>
          </a:p>
        </p:txBody>
      </p:sp>
      <p:pic>
        <p:nvPicPr>
          <p:cNvPr id="37895" name="Picture 7" descr="168535D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989138"/>
            <a:ext cx="3932237" cy="313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12"/>
          <p:cNvSpPr txBox="1">
            <a:spLocks noChangeArrowheads="1"/>
          </p:cNvSpPr>
          <p:nvPr/>
        </p:nvSpPr>
        <p:spPr bwMode="auto">
          <a:xfrm>
            <a:off x="1166813" y="12160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/>
          </a:p>
        </p:txBody>
      </p:sp>
      <p:sp>
        <p:nvSpPr>
          <p:cNvPr id="37901" name="Text Box 13"/>
          <p:cNvSpPr txBox="1">
            <a:spLocks noChangeArrowheads="1"/>
          </p:cNvSpPr>
          <p:nvPr/>
        </p:nvSpPr>
        <p:spPr bwMode="auto">
          <a:xfrm>
            <a:off x="4787900" y="1773238"/>
            <a:ext cx="28146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aprirci la mente</a:t>
            </a:r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4787900" y="3500438"/>
            <a:ext cx="3625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amare le cose di Dio</a:t>
            </a:r>
          </a:p>
        </p:txBody>
      </p: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4787900" y="4437063"/>
            <a:ext cx="406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fare le scelte della vita </a:t>
            </a:r>
          </a:p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alla luce del Vangelo </a:t>
            </a:r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4716463" y="2708275"/>
            <a:ext cx="3568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pensare come Gesù</a:t>
            </a:r>
          </a:p>
        </p:txBody>
      </p:sp>
      <p:sp>
        <p:nvSpPr>
          <p:cNvPr id="37906" name="Text Box 18"/>
          <p:cNvSpPr txBox="1">
            <a:spLocks noChangeArrowheads="1"/>
          </p:cNvSpPr>
          <p:nvPr/>
        </p:nvSpPr>
        <p:spPr bwMode="auto">
          <a:xfrm>
            <a:off x="179388" y="5900738"/>
            <a:ext cx="88487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“Beati gli operatori di pace, perché saranno chiamati Figli di Dio”</a:t>
            </a:r>
          </a:p>
        </p:txBody>
      </p:sp>
    </p:spTree>
  </p:cSld>
  <p:clrMapOvr>
    <a:masterClrMapping/>
  </p:clrMapOvr>
  <p:transition xmlns:p14="http://schemas.microsoft.com/office/powerpoint/2010/main" advClick="0" advTm="27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901" grpId="0"/>
      <p:bldP spid="37902" grpId="0"/>
      <p:bldP spid="37903" grpId="0"/>
      <p:bldP spid="37904" grpId="0"/>
      <p:bldP spid="379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6515100" y="384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it-IT"/>
          </a:p>
        </p:txBody>
      </p:sp>
      <p:pic>
        <p:nvPicPr>
          <p:cNvPr id="512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539750" y="188913"/>
            <a:ext cx="8202613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it-IT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 Il DONO DELLA  SAPIENZA</a:t>
            </a:r>
            <a:endParaRPr lang="it-IT">
              <a:latin typeface="Bodoni MT" pitchFamily="18" charset="0"/>
            </a:endParaRP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0" y="777875"/>
            <a:ext cx="7199313" cy="608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scienza non basta. </a:t>
            </a:r>
            <a:b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sz="12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scienza ci dice quel che è possibile, </a:t>
            </a: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sapienza quel che è lecito.</a:t>
            </a:r>
            <a:b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sz="12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scienza guarisce le mani, </a:t>
            </a: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sapienza ci insegna ad usarle. </a:t>
            </a:r>
            <a:b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sz="12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scienza prepara cuori artificiali, </a:t>
            </a: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sapienza cuori saggi. </a:t>
            </a:r>
            <a:b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sz="12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scienza ci fa potenti, </a:t>
            </a:r>
          </a:p>
          <a:p>
            <a:pPr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sapienza ci fa uomini. </a:t>
            </a:r>
            <a:b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sz="12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È vero che senza </a:t>
            </a:r>
          </a:p>
          <a:p>
            <a:pPr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scienza la vita si arresta, </a:t>
            </a:r>
            <a:b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sz="12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 senza la sapienza </a:t>
            </a:r>
          </a:p>
          <a:p>
            <a:pPr>
              <a:defRPr/>
            </a:pPr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imbarbarisce.</a:t>
            </a: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it-IT" sz="24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 advClick="0" advTm="27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1844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/>
      <p:bldP spid="184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o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3563938" y="0"/>
            <a:ext cx="5580062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INTELLETTO </a:t>
            </a:r>
            <a:br>
              <a:rPr lang="it-IT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</a:br>
            <a: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dal latino “intus-legere” </a:t>
            </a:r>
            <a:b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</a:br>
            <a: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= </a:t>
            </a:r>
            <a:b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</a:br>
            <a:r>
              <a:rPr lang="it-IT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doni MT" pitchFamily="18" charset="0"/>
              </a:rPr>
              <a:t>leggere dentro, in profondità</a:t>
            </a:r>
            <a:endParaRPr lang="it-IT" sz="44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doni MT" pitchFamily="18" charset="0"/>
            </a:endParaRPr>
          </a:p>
        </p:txBody>
      </p:sp>
      <p:pic>
        <p:nvPicPr>
          <p:cNvPr id="48135" name="Picture 7" descr="7702B7A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3468688" cy="57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3868738" y="3905250"/>
            <a:ext cx="527526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Quelle cose che occhio non vide, 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né orecchio udì,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né mai entrarono in cuore di uomo,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	queste ha preparato Dio </a:t>
            </a:r>
          </a:p>
          <a:p>
            <a:pPr algn="ctr">
              <a:defRPr/>
            </a:pPr>
            <a:r>
              <a:rPr lang="it-IT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per coloro che lo amano.</a:t>
            </a:r>
          </a:p>
          <a:p>
            <a:pPr algn="ctr">
              <a:defRPr/>
            </a:pPr>
            <a:endParaRPr lang="it-IT" sz="2400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it-IT" sz="2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1Cor 2,9</a:t>
            </a:r>
          </a:p>
          <a:p>
            <a:pPr algn="ctr">
              <a:defRPr/>
            </a:pPr>
            <a:endParaRPr lang="it-IT" sz="2400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 advClick="0" advTm="27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4" grpId="0"/>
      <p:bldP spid="48136" grpId="0"/>
    </p:bldLst>
  </p:timing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1722</Words>
  <Application>Microsoft Macintosh PowerPoint</Application>
  <PresentationFormat>Presentazione su schermo (4:3)</PresentationFormat>
  <Paragraphs>298</Paragraphs>
  <Slides>40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40</vt:i4>
      </vt:variant>
    </vt:vector>
  </HeadingPairs>
  <TitlesOfParts>
    <vt:vector size="41" baseType="lpstr">
      <vt:lpstr>1_Tema di Office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 SAPIENZA  dal latino “sapere”  =  aver sapore</vt:lpstr>
      <vt:lpstr>LA SAPIENZA UN DONO PER…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Gli effetti della cresima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Sandra</dc:creator>
  <cp:lastModifiedBy>Agire</cp:lastModifiedBy>
  <cp:revision>14</cp:revision>
  <dcterms:created xsi:type="dcterms:W3CDTF">2012-11-19T15:12:46Z</dcterms:created>
  <dcterms:modified xsi:type="dcterms:W3CDTF">2016-11-30T10:43:52Z</dcterms:modified>
</cp:coreProperties>
</file>